
<file path=[Content_Types].xml><?xml version="1.0" encoding="utf-8"?>
<Types xmlns="http://schemas.openxmlformats.org/package/2006/content-types">
  <Default Extension="xml" ContentType="application/xml"/>
  <Default Extension="jpeg" ContentType="image/jpeg"/>
  <Default Extension="mp3" ContentType="audio/mpeg"/>
  <Default Extension="mp4" ContentType="video/mp4"/>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85" r:id="rId3"/>
    <p:sldId id="284" r:id="rId4"/>
    <p:sldId id="286" r:id="rId5"/>
    <p:sldId id="272" r:id="rId6"/>
    <p:sldId id="278" r:id="rId7"/>
    <p:sldId id="276" r:id="rId8"/>
    <p:sldId id="271" r:id="rId9"/>
    <p:sldId id="277" r:id="rId10"/>
    <p:sldId id="267" r:id="rId11"/>
    <p:sldId id="275" r:id="rId12"/>
    <p:sldId id="261" r:id="rId13"/>
    <p:sldId id="282" r:id="rId14"/>
    <p:sldId id="279" r:id="rId15"/>
    <p:sldId id="287" r:id="rId1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8E8F3"/>
    <a:srgbClr val="153E7F"/>
    <a:srgbClr val="0867F1"/>
    <a:srgbClr val="A6A69C"/>
    <a:srgbClr val="00B2F4"/>
    <a:srgbClr val="14D1F4"/>
    <a:srgbClr val="00BFF3"/>
    <a:srgbClr val="1735F1"/>
    <a:srgbClr val="8EBDF0"/>
    <a:srgbClr val="E3BC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10" autoAdjust="0"/>
    <p:restoredTop sz="94660"/>
  </p:normalViewPr>
  <p:slideViewPr>
    <p:cSldViewPr snapToGrid="0">
      <p:cViewPr>
        <p:scale>
          <a:sx n="112" d="100"/>
          <a:sy n="112" d="100"/>
        </p:scale>
        <p:origin x="312" y="808"/>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B0206-2930-8A44-A35C-FFC2E407B2AA}" type="datetimeFigureOut">
              <a:rPr lang="it-IT" smtClean="0"/>
              <a:t>22/02/22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2ED3E5-B672-8C4A-BA6E-2261D4514CE3}" type="slidenum">
              <a:rPr lang="it-IT" smtClean="0"/>
              <a:t>‹n.›</a:t>
            </a:fld>
            <a:endParaRPr lang="it-IT"/>
          </a:p>
        </p:txBody>
      </p:sp>
    </p:spTree>
    <p:extLst>
      <p:ext uri="{BB962C8B-B14F-4D97-AF65-F5344CB8AC3E}">
        <p14:creationId xmlns:p14="http://schemas.microsoft.com/office/powerpoint/2010/main" val="1759143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31BED80-6F93-4056-9926-968824194637}" type="datetimeFigureOut">
              <a:rPr lang="it-IT" smtClean="0"/>
              <a:t>22/02/22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964939F-42FD-4A0F-9379-3BBB2DA94FAE}" type="slidenum">
              <a:rPr lang="it-IT" smtClean="0"/>
              <a:t>‹n.›</a:t>
            </a:fld>
            <a:endParaRPr lang="it-IT"/>
          </a:p>
        </p:txBody>
      </p:sp>
    </p:spTree>
    <p:extLst>
      <p:ext uri="{BB962C8B-B14F-4D97-AF65-F5344CB8AC3E}">
        <p14:creationId xmlns:p14="http://schemas.microsoft.com/office/powerpoint/2010/main" val="2343027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31BED80-6F93-4056-9926-968824194637}" type="datetimeFigureOut">
              <a:rPr lang="it-IT" smtClean="0"/>
              <a:t>22/02/22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964939F-42FD-4A0F-9379-3BBB2DA94FAE}" type="slidenum">
              <a:rPr lang="it-IT" smtClean="0"/>
              <a:t>‹n.›</a:t>
            </a:fld>
            <a:endParaRPr lang="it-IT"/>
          </a:p>
        </p:txBody>
      </p:sp>
    </p:spTree>
    <p:extLst>
      <p:ext uri="{BB962C8B-B14F-4D97-AF65-F5344CB8AC3E}">
        <p14:creationId xmlns:p14="http://schemas.microsoft.com/office/powerpoint/2010/main" val="91457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31BED80-6F93-4056-9926-968824194637}" type="datetimeFigureOut">
              <a:rPr lang="it-IT" smtClean="0"/>
              <a:t>22/02/22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964939F-42FD-4A0F-9379-3BBB2DA94FAE}" type="slidenum">
              <a:rPr lang="it-IT" smtClean="0"/>
              <a:t>‹n.›</a:t>
            </a:fld>
            <a:endParaRPr lang="it-IT"/>
          </a:p>
        </p:txBody>
      </p:sp>
    </p:spTree>
    <p:extLst>
      <p:ext uri="{BB962C8B-B14F-4D97-AF65-F5344CB8AC3E}">
        <p14:creationId xmlns:p14="http://schemas.microsoft.com/office/powerpoint/2010/main" val="996619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31BED80-6F93-4056-9926-968824194637}" type="datetimeFigureOut">
              <a:rPr lang="it-IT" smtClean="0"/>
              <a:t>22/02/22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964939F-42FD-4A0F-9379-3BBB2DA94FAE}" type="slidenum">
              <a:rPr lang="it-IT" smtClean="0"/>
              <a:t>‹n.›</a:t>
            </a:fld>
            <a:endParaRPr lang="it-IT"/>
          </a:p>
        </p:txBody>
      </p:sp>
    </p:spTree>
    <p:extLst>
      <p:ext uri="{BB962C8B-B14F-4D97-AF65-F5344CB8AC3E}">
        <p14:creationId xmlns:p14="http://schemas.microsoft.com/office/powerpoint/2010/main" val="4232459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31BED80-6F93-4056-9926-968824194637}" type="datetimeFigureOut">
              <a:rPr lang="it-IT" smtClean="0"/>
              <a:t>22/02/22</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964939F-42FD-4A0F-9379-3BBB2DA94FAE}" type="slidenum">
              <a:rPr lang="it-IT" smtClean="0"/>
              <a:t>‹n.›</a:t>
            </a:fld>
            <a:endParaRPr lang="it-IT"/>
          </a:p>
        </p:txBody>
      </p:sp>
    </p:spTree>
    <p:extLst>
      <p:ext uri="{BB962C8B-B14F-4D97-AF65-F5344CB8AC3E}">
        <p14:creationId xmlns:p14="http://schemas.microsoft.com/office/powerpoint/2010/main" val="4171364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31BED80-6F93-4056-9926-968824194637}" type="datetimeFigureOut">
              <a:rPr lang="it-IT" smtClean="0"/>
              <a:t>22/02/22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964939F-42FD-4A0F-9379-3BBB2DA94FAE}" type="slidenum">
              <a:rPr lang="it-IT" smtClean="0"/>
              <a:t>‹n.›</a:t>
            </a:fld>
            <a:endParaRPr lang="it-IT"/>
          </a:p>
        </p:txBody>
      </p:sp>
    </p:spTree>
    <p:extLst>
      <p:ext uri="{BB962C8B-B14F-4D97-AF65-F5344CB8AC3E}">
        <p14:creationId xmlns:p14="http://schemas.microsoft.com/office/powerpoint/2010/main" val="2701070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31BED80-6F93-4056-9926-968824194637}" type="datetimeFigureOut">
              <a:rPr lang="it-IT" smtClean="0"/>
              <a:t>22/02/22</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3964939F-42FD-4A0F-9379-3BBB2DA94FAE}" type="slidenum">
              <a:rPr lang="it-IT" smtClean="0"/>
              <a:t>‹n.›</a:t>
            </a:fld>
            <a:endParaRPr lang="it-IT"/>
          </a:p>
        </p:txBody>
      </p:sp>
    </p:spTree>
    <p:extLst>
      <p:ext uri="{BB962C8B-B14F-4D97-AF65-F5344CB8AC3E}">
        <p14:creationId xmlns:p14="http://schemas.microsoft.com/office/powerpoint/2010/main" val="242638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31BED80-6F93-4056-9926-968824194637}" type="datetimeFigureOut">
              <a:rPr lang="it-IT" smtClean="0"/>
              <a:t>22/02/22</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3964939F-42FD-4A0F-9379-3BBB2DA94FAE}" type="slidenum">
              <a:rPr lang="it-IT" smtClean="0"/>
              <a:t>‹n.›</a:t>
            </a:fld>
            <a:endParaRPr lang="it-IT"/>
          </a:p>
        </p:txBody>
      </p:sp>
    </p:spTree>
    <p:extLst>
      <p:ext uri="{BB962C8B-B14F-4D97-AF65-F5344CB8AC3E}">
        <p14:creationId xmlns:p14="http://schemas.microsoft.com/office/powerpoint/2010/main" val="3461072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31BED80-6F93-4056-9926-968824194637}" type="datetimeFigureOut">
              <a:rPr lang="it-IT" smtClean="0"/>
              <a:t>22/02/22</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3964939F-42FD-4A0F-9379-3BBB2DA94FAE}" type="slidenum">
              <a:rPr lang="it-IT" smtClean="0"/>
              <a:t>‹n.›</a:t>
            </a:fld>
            <a:endParaRPr lang="it-IT"/>
          </a:p>
        </p:txBody>
      </p:sp>
    </p:spTree>
    <p:extLst>
      <p:ext uri="{BB962C8B-B14F-4D97-AF65-F5344CB8AC3E}">
        <p14:creationId xmlns:p14="http://schemas.microsoft.com/office/powerpoint/2010/main" val="12358530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31BED80-6F93-4056-9926-968824194637}" type="datetimeFigureOut">
              <a:rPr lang="it-IT" smtClean="0"/>
              <a:t>22/02/22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964939F-42FD-4A0F-9379-3BBB2DA94FAE}" type="slidenum">
              <a:rPr lang="it-IT" smtClean="0"/>
              <a:t>‹n.›</a:t>
            </a:fld>
            <a:endParaRPr lang="it-IT"/>
          </a:p>
        </p:txBody>
      </p:sp>
    </p:spTree>
    <p:extLst>
      <p:ext uri="{BB962C8B-B14F-4D97-AF65-F5344CB8AC3E}">
        <p14:creationId xmlns:p14="http://schemas.microsoft.com/office/powerpoint/2010/main" val="3037288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31BED80-6F93-4056-9926-968824194637}" type="datetimeFigureOut">
              <a:rPr lang="it-IT" smtClean="0"/>
              <a:t>22/02/22</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964939F-42FD-4A0F-9379-3BBB2DA94FAE}" type="slidenum">
              <a:rPr lang="it-IT" smtClean="0"/>
              <a:t>‹n.›</a:t>
            </a:fld>
            <a:endParaRPr lang="it-IT"/>
          </a:p>
        </p:txBody>
      </p:sp>
    </p:spTree>
    <p:extLst>
      <p:ext uri="{BB962C8B-B14F-4D97-AF65-F5344CB8AC3E}">
        <p14:creationId xmlns:p14="http://schemas.microsoft.com/office/powerpoint/2010/main" val="127207545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1BED80-6F93-4056-9926-968824194637}" type="datetimeFigureOut">
              <a:rPr lang="it-IT" smtClean="0"/>
              <a:t>22/02/22</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4939F-42FD-4A0F-9379-3BBB2DA94FAE}" type="slidenum">
              <a:rPr lang="it-IT" smtClean="0"/>
              <a:t>‹n.›</a:t>
            </a:fld>
            <a:endParaRPr lang="it-IT"/>
          </a:p>
        </p:txBody>
      </p:sp>
    </p:spTree>
    <p:extLst>
      <p:ext uri="{BB962C8B-B14F-4D97-AF65-F5344CB8AC3E}">
        <p14:creationId xmlns:p14="http://schemas.microsoft.com/office/powerpoint/2010/main" val="926889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1" Type="http://schemas.microsoft.com/office/2007/relationships/media" Target="../media/media1.mp3"/><Relationship Id="rId2" Type="http://schemas.openxmlformats.org/officeDocument/2006/relationships/audio" Target="../media/media1.mp3"/></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1" Type="http://schemas.openxmlformats.org/officeDocument/2006/relationships/slideLayout" Target="../slideLayouts/slideLayout4.xml"/><Relationship Id="rId2"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2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 Id="rId3"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1.png"/><Relationship Id="rId1" Type="http://schemas.microsoft.com/office/2007/relationships/media" Target="../media/media2.mp4"/><Relationship Id="rId2" Type="http://schemas.openxmlformats.org/officeDocument/2006/relationships/video" Target="../media/media2.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 Id="rId3"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usica_vespucc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03060" y="6030409"/>
            <a:ext cx="362995" cy="362995"/>
          </a:xfrm>
          <a:prstGeom prst="rect">
            <a:avLst/>
          </a:prstGeom>
        </p:spPr>
      </p:pic>
      <p:sp>
        <p:nvSpPr>
          <p:cNvPr id="3" name="Titolo 2"/>
          <p:cNvSpPr>
            <a:spLocks noGrp="1"/>
          </p:cNvSpPr>
          <p:nvPr>
            <p:ph type="ctrTitle"/>
          </p:nvPr>
        </p:nvSpPr>
        <p:spPr>
          <a:xfrm>
            <a:off x="0" y="0"/>
            <a:ext cx="12192000" cy="6858000"/>
          </a:xfrm>
          <a:solidFill>
            <a:schemeClr val="tx1"/>
          </a:solidFill>
        </p:spPr>
        <p:txBody>
          <a:bodyPr/>
          <a:lstStyle/>
          <a:p>
            <a:endParaRPr lang="it-IT" dirty="0"/>
          </a:p>
        </p:txBody>
      </p:sp>
    </p:spTree>
    <p:extLst>
      <p:ext uri="{BB962C8B-B14F-4D97-AF65-F5344CB8AC3E}">
        <p14:creationId xmlns:p14="http://schemas.microsoft.com/office/powerpoint/2010/main" val="3742964751"/>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0" y="-13155"/>
            <a:ext cx="12192000" cy="6858000"/>
          </a:xfrm>
          <a:prstGeom prst="rect">
            <a:avLst/>
          </a:prstGeom>
        </p:spPr>
      </p:pic>
      <p:sp>
        <p:nvSpPr>
          <p:cNvPr id="7" name="Rettangolo 6"/>
          <p:cNvSpPr/>
          <p:nvPr/>
        </p:nvSpPr>
        <p:spPr>
          <a:xfrm>
            <a:off x="0" y="304800"/>
            <a:ext cx="12191999" cy="523220"/>
          </a:xfrm>
          <a:prstGeom prst="rect">
            <a:avLst/>
          </a:prstGeom>
        </p:spPr>
        <p:txBody>
          <a:bodyPr wrap="square">
            <a:spAutoFit/>
          </a:bodyPr>
          <a:lstStyle/>
          <a:p>
            <a:pPr algn="ctr"/>
            <a:r>
              <a:rPr lang="it-IT" sz="2800" b="1" dirty="0" smtClean="0">
                <a:latin typeface="Century" panose="02040604050505020304" pitchFamily="18" charset="0"/>
              </a:rPr>
              <a:t>PERSONAGGI PRINCIPALI DELLA STORIA DEL VESPUCCI</a:t>
            </a:r>
            <a:endParaRPr lang="it-IT" sz="2800" b="1" dirty="0">
              <a:latin typeface="Century" panose="02040604050505020304" pitchFamily="18" charset="0"/>
            </a:endParaRPr>
          </a:p>
        </p:txBody>
      </p:sp>
      <p:sp>
        <p:nvSpPr>
          <p:cNvPr id="8" name="Rettangolo 7"/>
          <p:cNvSpPr/>
          <p:nvPr/>
        </p:nvSpPr>
        <p:spPr>
          <a:xfrm>
            <a:off x="799999" y="1145818"/>
            <a:ext cx="2057400" cy="3416320"/>
          </a:xfrm>
          <a:prstGeom prst="rect">
            <a:avLst/>
          </a:prstGeom>
          <a:ln w="28575">
            <a:solidFill>
              <a:srgbClr val="FFCC99"/>
            </a:solidFill>
          </a:ln>
        </p:spPr>
        <p:txBody>
          <a:bodyPr wrap="square">
            <a:spAutoFit/>
          </a:bodyPr>
          <a:lstStyle/>
          <a:p>
            <a:pPr algn="ctr"/>
            <a:r>
              <a:rPr lang="it-IT" dirty="0" smtClean="0">
                <a:latin typeface="Century" panose="02040604050505020304" pitchFamily="18" charset="0"/>
              </a:rPr>
              <a:t>Tra le molte testimonianze scritte e orali sono presenti anche foto scattate da </a:t>
            </a:r>
            <a:r>
              <a:rPr lang="it-IT" b="1" i="1" dirty="0" smtClean="0">
                <a:latin typeface="Century" panose="02040604050505020304" pitchFamily="18" charset="0"/>
              </a:rPr>
              <a:t>Vincenzo Troncone</a:t>
            </a:r>
            <a:r>
              <a:rPr lang="it-IT" dirty="0" smtClean="0">
                <a:latin typeface="Century" panose="02040604050505020304" pitchFamily="18" charset="0"/>
              </a:rPr>
              <a:t>, che si occupava di seguire eventi che si svolgono nelle industrie.</a:t>
            </a:r>
            <a:endParaRPr lang="it-IT" dirty="0">
              <a:latin typeface="Century" panose="02040604050505020304" pitchFamily="18" charset="0"/>
            </a:endParaRPr>
          </a:p>
        </p:txBody>
      </p:sp>
      <p:sp>
        <p:nvSpPr>
          <p:cNvPr id="9" name="Rettangolo 8"/>
          <p:cNvSpPr/>
          <p:nvPr/>
        </p:nvSpPr>
        <p:spPr>
          <a:xfrm>
            <a:off x="9334568" y="1115495"/>
            <a:ext cx="1933575" cy="3416320"/>
          </a:xfrm>
          <a:prstGeom prst="rect">
            <a:avLst/>
          </a:prstGeom>
          <a:ln w="28575">
            <a:solidFill>
              <a:srgbClr val="FFCC99"/>
            </a:solidFill>
          </a:ln>
        </p:spPr>
        <p:txBody>
          <a:bodyPr wrap="square">
            <a:spAutoFit/>
          </a:bodyPr>
          <a:lstStyle/>
          <a:p>
            <a:pPr algn="ctr"/>
            <a:r>
              <a:rPr lang="it-IT" dirty="0" smtClean="0">
                <a:latin typeface="Century" panose="02040604050505020304" pitchFamily="18" charset="0"/>
              </a:rPr>
              <a:t>Altro personaggio importante fu </a:t>
            </a:r>
            <a:r>
              <a:rPr lang="it-IT" b="1" i="1" dirty="0" smtClean="0">
                <a:latin typeface="Century" panose="02040604050505020304" pitchFamily="18" charset="0"/>
              </a:rPr>
              <a:t>Raffaele Viviani</a:t>
            </a:r>
            <a:r>
              <a:rPr lang="it-IT" dirty="0" smtClean="0">
                <a:latin typeface="Century" panose="02040604050505020304" pitchFamily="18" charset="0"/>
              </a:rPr>
              <a:t>, attore e poeta che visse il varo del Colombo, un antifascista che scrisse  di tensioni sociali e lotte operaie</a:t>
            </a:r>
            <a:endParaRPr lang="it-IT" dirty="0">
              <a:latin typeface="Century" panose="02040604050505020304" pitchFamily="18" charset="0"/>
            </a:endParaRPr>
          </a:p>
        </p:txBody>
      </p:sp>
      <p:sp>
        <p:nvSpPr>
          <p:cNvPr id="11" name="Rettangolo 10"/>
          <p:cNvSpPr/>
          <p:nvPr/>
        </p:nvSpPr>
        <p:spPr>
          <a:xfrm flipH="1">
            <a:off x="6677162" y="1155778"/>
            <a:ext cx="1733550" cy="2585323"/>
          </a:xfrm>
          <a:prstGeom prst="rect">
            <a:avLst/>
          </a:prstGeom>
          <a:ln w="28575">
            <a:solidFill>
              <a:srgbClr val="FFCC99"/>
            </a:solidFill>
          </a:ln>
        </p:spPr>
        <p:txBody>
          <a:bodyPr wrap="square">
            <a:spAutoFit/>
          </a:bodyPr>
          <a:lstStyle/>
          <a:p>
            <a:pPr algn="ctr"/>
            <a:r>
              <a:rPr lang="it-IT" dirty="0" smtClean="0">
                <a:latin typeface="Century" panose="02040604050505020304" pitchFamily="18" charset="0"/>
              </a:rPr>
              <a:t>Uno dei primi reportage  che testimoniano la vita di bordo, lo firmò il fotografo, scrittore e poeta </a:t>
            </a:r>
            <a:r>
              <a:rPr lang="it-IT" b="1" i="1" dirty="0" smtClean="0">
                <a:latin typeface="Century" panose="02040604050505020304" pitchFamily="18" charset="0"/>
              </a:rPr>
              <a:t>Fosco Maraini.</a:t>
            </a:r>
            <a:endParaRPr lang="it-IT" dirty="0">
              <a:latin typeface="Century" panose="02040604050505020304" pitchFamily="18" charset="0"/>
            </a:endParaRPr>
          </a:p>
        </p:txBody>
      </p:sp>
      <p:sp>
        <p:nvSpPr>
          <p:cNvPr id="12" name="Rettangolo 11"/>
          <p:cNvSpPr/>
          <p:nvPr/>
        </p:nvSpPr>
        <p:spPr>
          <a:xfrm>
            <a:off x="3617369" y="1103181"/>
            <a:ext cx="1885950" cy="2308324"/>
          </a:xfrm>
          <a:prstGeom prst="rect">
            <a:avLst/>
          </a:prstGeom>
          <a:ln w="28575">
            <a:solidFill>
              <a:srgbClr val="FFCC99"/>
            </a:solidFill>
          </a:ln>
        </p:spPr>
        <p:txBody>
          <a:bodyPr wrap="square">
            <a:spAutoFit/>
          </a:bodyPr>
          <a:lstStyle/>
          <a:p>
            <a:pPr algn="ctr"/>
            <a:r>
              <a:rPr lang="it-IT" b="1" i="1" dirty="0" smtClean="0">
                <a:latin typeface="Century" panose="02040604050505020304" pitchFamily="18" charset="0"/>
              </a:rPr>
              <a:t>Giorgio Migone </a:t>
            </a:r>
            <a:r>
              <a:rPr lang="it-IT" dirty="0" smtClean="0">
                <a:latin typeface="Century" panose="02040604050505020304" pitchFamily="18" charset="0"/>
              </a:rPr>
              <a:t>fu un giovane allievo  imbarcato sul Vespucci che raccontò dei giorni vissuti sui velieri</a:t>
            </a:r>
            <a:endParaRPr lang="it-IT" dirty="0">
              <a:latin typeface="Century" panose="02040604050505020304" pitchFamily="18" charset="0"/>
            </a:endParaRPr>
          </a:p>
        </p:txBody>
      </p:sp>
      <p:sp>
        <p:nvSpPr>
          <p:cNvPr id="16" name="Freccia a sinistra 15"/>
          <p:cNvSpPr/>
          <p:nvPr/>
        </p:nvSpPr>
        <p:spPr>
          <a:xfrm rot="16200000">
            <a:off x="1332427" y="4623538"/>
            <a:ext cx="590550" cy="455441"/>
          </a:xfrm>
          <a:prstGeom prst="leftArrow">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Immagine 16"/>
          <p:cNvPicPr>
            <a:picLocks noChangeAspect="1"/>
          </p:cNvPicPr>
          <p:nvPr/>
        </p:nvPicPr>
        <p:blipFill>
          <a:blip r:embed="rId3"/>
          <a:stretch>
            <a:fillRect/>
          </a:stretch>
        </p:blipFill>
        <p:spPr>
          <a:xfrm>
            <a:off x="688990" y="5136853"/>
            <a:ext cx="2072966" cy="1448192"/>
          </a:xfrm>
          <a:prstGeom prst="rect">
            <a:avLst/>
          </a:prstGeom>
        </p:spPr>
      </p:pic>
      <p:pic>
        <p:nvPicPr>
          <p:cNvPr id="18" name="Immagine 17"/>
          <p:cNvPicPr>
            <a:picLocks noChangeAspect="1"/>
          </p:cNvPicPr>
          <p:nvPr/>
        </p:nvPicPr>
        <p:blipFill>
          <a:blip r:embed="rId4"/>
          <a:stretch>
            <a:fillRect/>
          </a:stretch>
        </p:blipFill>
        <p:spPr>
          <a:xfrm>
            <a:off x="9334568" y="5236702"/>
            <a:ext cx="1931433" cy="1109269"/>
          </a:xfrm>
          <a:prstGeom prst="rect">
            <a:avLst/>
          </a:prstGeom>
        </p:spPr>
      </p:pic>
      <p:sp>
        <p:nvSpPr>
          <p:cNvPr id="19" name="Freccia a sinistra 18"/>
          <p:cNvSpPr/>
          <p:nvPr/>
        </p:nvSpPr>
        <p:spPr>
          <a:xfrm rot="16200000">
            <a:off x="9955373" y="4626071"/>
            <a:ext cx="691964" cy="503452"/>
          </a:xfrm>
          <a:prstGeom prst="leftArrow">
            <a:avLst/>
          </a:prstGeom>
          <a:solidFill>
            <a:srgbClr val="FFCC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1" name="Immagine 20"/>
          <p:cNvPicPr>
            <a:picLocks noChangeAspect="1"/>
          </p:cNvPicPr>
          <p:nvPr/>
        </p:nvPicPr>
        <p:blipFill>
          <a:blip r:embed="rId5"/>
          <a:stretch>
            <a:fillRect/>
          </a:stretch>
        </p:blipFill>
        <p:spPr>
          <a:xfrm>
            <a:off x="6487827" y="4331903"/>
            <a:ext cx="2312619" cy="1300848"/>
          </a:xfrm>
          <a:prstGeom prst="rect">
            <a:avLst/>
          </a:prstGeom>
        </p:spPr>
      </p:pic>
      <p:sp>
        <p:nvSpPr>
          <p:cNvPr id="22" name="Freccia a destra 21"/>
          <p:cNvSpPr/>
          <p:nvPr/>
        </p:nvSpPr>
        <p:spPr>
          <a:xfrm rot="5400000">
            <a:off x="7250819" y="3751143"/>
            <a:ext cx="563283" cy="486685"/>
          </a:xfrm>
          <a:prstGeom prst="rightArrow">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4" name="Immagine 23"/>
          <p:cNvPicPr>
            <a:picLocks noChangeAspect="1"/>
          </p:cNvPicPr>
          <p:nvPr/>
        </p:nvPicPr>
        <p:blipFill>
          <a:blip r:embed="rId6"/>
          <a:stretch>
            <a:fillRect/>
          </a:stretch>
        </p:blipFill>
        <p:spPr>
          <a:xfrm>
            <a:off x="3716943" y="3994485"/>
            <a:ext cx="1733550" cy="2536902"/>
          </a:xfrm>
          <a:prstGeom prst="rect">
            <a:avLst/>
          </a:prstGeom>
        </p:spPr>
      </p:pic>
      <p:sp>
        <p:nvSpPr>
          <p:cNvPr id="25" name="Freccia a destra 24"/>
          <p:cNvSpPr/>
          <p:nvPr/>
        </p:nvSpPr>
        <p:spPr>
          <a:xfrm rot="5400000">
            <a:off x="4278063" y="3467098"/>
            <a:ext cx="564561" cy="490214"/>
          </a:xfrm>
          <a:prstGeom prst="rightArrow">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436964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t="20035" b="21915"/>
          <a:stretch/>
        </p:blipFill>
        <p:spPr>
          <a:xfrm>
            <a:off x="-1" y="0"/>
            <a:ext cx="12192000" cy="3910817"/>
          </a:xfrm>
          <a:prstGeom prst="rect">
            <a:avLst/>
          </a:prstGeom>
        </p:spPr>
      </p:pic>
      <p:pic>
        <p:nvPicPr>
          <p:cNvPr id="7" name="Segnaposto contenuto 3"/>
          <p:cNvPicPr>
            <a:picLocks noGrp="1" noChangeAspect="1"/>
          </p:cNvPicPr>
          <p:nvPr>
            <p:ph idx="1"/>
          </p:nvPr>
        </p:nvPicPr>
        <p:blipFill rotWithShape="1">
          <a:blip r:embed="rId2">
            <a:alphaModFix amt="70000"/>
            <a:extLst>
              <a:ext uri="{28A0092B-C50C-407E-A947-70E740481C1C}">
                <a14:useLocalDpi xmlns:a14="http://schemas.microsoft.com/office/drawing/2010/main" val="0"/>
              </a:ext>
            </a:extLst>
          </a:blip>
          <a:srcRect t="76047"/>
          <a:stretch/>
        </p:blipFill>
        <p:spPr>
          <a:xfrm>
            <a:off x="0" y="3910818"/>
            <a:ext cx="12192000" cy="2947182"/>
          </a:xfrm>
          <a:prstGeom prst="rect">
            <a:avLst/>
          </a:prstGeom>
        </p:spPr>
      </p:pic>
      <p:sp>
        <p:nvSpPr>
          <p:cNvPr id="8" name="Rettangolo 7"/>
          <p:cNvSpPr/>
          <p:nvPr/>
        </p:nvSpPr>
        <p:spPr>
          <a:xfrm>
            <a:off x="281577" y="4107136"/>
            <a:ext cx="11628845" cy="2554545"/>
          </a:xfrm>
          <a:prstGeom prst="rect">
            <a:avLst/>
          </a:prstGeom>
        </p:spPr>
        <p:txBody>
          <a:bodyPr wrap="square">
            <a:spAutoFit/>
          </a:bodyPr>
          <a:lstStyle/>
          <a:p>
            <a:pPr algn="just"/>
            <a:r>
              <a:rPr lang="it-IT" sz="2000" dirty="0">
                <a:solidFill>
                  <a:schemeClr val="bg1"/>
                </a:solidFill>
                <a:latin typeface="Century" panose="02040604050505020304" pitchFamily="18" charset="0"/>
              </a:rPr>
              <a:t>Il 4 Aprile del 1928 il Cristoforo Colombo, veliero nato su disegno di </a:t>
            </a:r>
            <a:r>
              <a:rPr lang="it-IT" sz="2000" b="1" i="1" dirty="0">
                <a:solidFill>
                  <a:schemeClr val="bg1"/>
                </a:solidFill>
                <a:latin typeface="Century" panose="02040604050505020304" pitchFamily="18" charset="0"/>
              </a:rPr>
              <a:t>Francesco </a:t>
            </a:r>
            <a:r>
              <a:rPr lang="it-IT" sz="2000" b="1" i="1" dirty="0" err="1">
                <a:solidFill>
                  <a:schemeClr val="bg1"/>
                </a:solidFill>
                <a:latin typeface="Century" panose="02040604050505020304" pitchFamily="18" charset="0"/>
              </a:rPr>
              <a:t>Rotundi</a:t>
            </a:r>
            <a:r>
              <a:rPr lang="it-IT" sz="2000" dirty="0">
                <a:solidFill>
                  <a:schemeClr val="bg1"/>
                </a:solidFill>
                <a:latin typeface="Century" panose="02040604050505020304" pitchFamily="18" charset="0"/>
              </a:rPr>
              <a:t>, scivolò nelle acque del porto di Castellammare di Stabia. Nel luglio dello stesso anno fu </a:t>
            </a:r>
            <a:r>
              <a:rPr lang="it-IT" sz="2000" dirty="0" smtClean="0">
                <a:solidFill>
                  <a:schemeClr val="bg1"/>
                </a:solidFill>
                <a:latin typeface="Century" panose="02040604050505020304" pitchFamily="18" charset="0"/>
              </a:rPr>
              <a:t>pronto </a:t>
            </a:r>
            <a:r>
              <a:rPr lang="it-IT" sz="2000" dirty="0">
                <a:solidFill>
                  <a:schemeClr val="bg1"/>
                </a:solidFill>
                <a:latin typeface="Century" panose="02040604050505020304" pitchFamily="18" charset="0"/>
              </a:rPr>
              <a:t>ad entrare, in modo ufficiale, in servizio. Il Colombo e il Vespucci, quest'ultimo evoluzione del primo, vennero considerati per il loro stile le nuove '</a:t>
            </a:r>
            <a:r>
              <a:rPr lang="it-IT" sz="2000" dirty="0" err="1">
                <a:solidFill>
                  <a:schemeClr val="bg1"/>
                </a:solidFill>
                <a:latin typeface="Century" panose="02040604050505020304" pitchFamily="18" charset="0"/>
              </a:rPr>
              <a:t>Victory</a:t>
            </a:r>
            <a:r>
              <a:rPr lang="it-IT" sz="2000" dirty="0">
                <a:solidFill>
                  <a:schemeClr val="bg1"/>
                </a:solidFill>
                <a:latin typeface="Century" panose="02040604050505020304" pitchFamily="18" charset="0"/>
              </a:rPr>
              <a:t>' inglesi del capitano Nelson. Dal 1931 fino allo scoppio della Seconda Guerra Mondiale le due unità vennero usate come 'navi-scuola’. Il Colombo, insieme ad altre unità navali Italiane, venne sacrificato alle Nazioni Vincitrici della Guerra. </a:t>
            </a:r>
            <a:r>
              <a:rPr lang="it-IT" sz="2000" dirty="0" smtClean="0">
                <a:solidFill>
                  <a:schemeClr val="bg1"/>
                </a:solidFill>
                <a:latin typeface="Century" panose="02040604050505020304" pitchFamily="18" charset="0"/>
              </a:rPr>
              <a:t>Nel 1947 venne </a:t>
            </a:r>
            <a:r>
              <a:rPr lang="it-IT" sz="2000" dirty="0">
                <a:solidFill>
                  <a:schemeClr val="bg1"/>
                </a:solidFill>
                <a:latin typeface="Century" panose="02040604050505020304" pitchFamily="18" charset="0"/>
              </a:rPr>
              <a:t>esiliato, per poi essere demolito ufficialmente nel 1971, dopo che nel 1963 </a:t>
            </a:r>
            <a:r>
              <a:rPr lang="it-IT" sz="2000" dirty="0" smtClean="0">
                <a:solidFill>
                  <a:schemeClr val="bg1"/>
                </a:solidFill>
                <a:latin typeface="Century" panose="02040604050505020304" pitchFamily="18" charset="0"/>
              </a:rPr>
              <a:t>bruciò in acque </a:t>
            </a:r>
            <a:r>
              <a:rPr lang="it-IT" sz="2000" dirty="0">
                <a:solidFill>
                  <a:schemeClr val="bg1"/>
                </a:solidFill>
                <a:latin typeface="Century" panose="02040604050505020304" pitchFamily="18" charset="0"/>
              </a:rPr>
              <a:t>sovietiche insieme al carico che stava trasportando.</a:t>
            </a:r>
          </a:p>
        </p:txBody>
      </p:sp>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4326" y="2440666"/>
            <a:ext cx="1476885" cy="1666470"/>
          </a:xfrm>
          <a:prstGeom prst="rect">
            <a:avLst/>
          </a:prstGeom>
          <a:ln>
            <a:solidFill>
              <a:srgbClr val="C00000"/>
            </a:solidFill>
          </a:ln>
        </p:spPr>
      </p:pic>
      <p:cxnSp>
        <p:nvCxnSpPr>
          <p:cNvPr id="11" name="Connettore 2 10"/>
          <p:cNvCxnSpPr/>
          <p:nvPr/>
        </p:nvCxnSpPr>
        <p:spPr>
          <a:xfrm flipV="1">
            <a:off x="9725464" y="3521160"/>
            <a:ext cx="740897" cy="66677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885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0"/>
            <a:ext cx="12192000" cy="6858000"/>
          </a:xfrm>
        </p:spPr>
        <p:txBody>
          <a:bodyPr>
            <a:normAutofit/>
          </a:bodyPr>
          <a:lstStyle/>
          <a:p>
            <a:endParaRPr lang="it-IT" dirty="0" smtClean="0"/>
          </a:p>
          <a:p>
            <a:endParaRPr lang="it-IT" dirty="0"/>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t="1846"/>
          <a:stretch/>
        </p:blipFill>
        <p:spPr>
          <a:xfrm>
            <a:off x="0" y="70338"/>
            <a:ext cx="12192000" cy="6731391"/>
          </a:xfrm>
          <a:prstGeom prst="rect">
            <a:avLst/>
          </a:prstGeom>
        </p:spPr>
      </p:pic>
      <p:pic>
        <p:nvPicPr>
          <p:cNvPr id="4" name="Immagine 3"/>
          <p:cNvPicPr>
            <a:picLocks noChangeAspect="1"/>
          </p:cNvPicPr>
          <p:nvPr/>
        </p:nvPicPr>
        <p:blipFill rotWithShape="1">
          <a:blip r:embed="rId3">
            <a:extLst>
              <a:ext uri="{28A0092B-C50C-407E-A947-70E740481C1C}">
                <a14:useLocalDpi xmlns:a14="http://schemas.microsoft.com/office/drawing/2010/main" val="0"/>
              </a:ext>
            </a:extLst>
          </a:blip>
          <a:srcRect l="2338" t="4360" r="2997" b="2725"/>
          <a:stretch/>
        </p:blipFill>
        <p:spPr>
          <a:xfrm>
            <a:off x="8525022" y="4403188"/>
            <a:ext cx="3554436" cy="2398541"/>
          </a:xfrm>
          <a:prstGeom prst="rect">
            <a:avLst/>
          </a:prstGeom>
        </p:spPr>
      </p:pic>
    </p:spTree>
    <p:extLst>
      <p:ext uri="{BB962C8B-B14F-4D97-AF65-F5344CB8AC3E}">
        <p14:creationId xmlns:p14="http://schemas.microsoft.com/office/powerpoint/2010/main" val="40011784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alphaModFix/>
            <a:extLst>
              <a:ext uri="{28A0092B-C50C-407E-A947-70E740481C1C}">
                <a14:useLocalDpi xmlns:a14="http://schemas.microsoft.com/office/drawing/2010/main" val="0"/>
              </a:ext>
            </a:extLst>
          </a:blip>
          <a:srcRect t="4870" b="17855"/>
          <a:stretch/>
        </p:blipFill>
        <p:spPr>
          <a:xfrm>
            <a:off x="0" y="0"/>
            <a:ext cx="12192000" cy="5570806"/>
          </a:xfrm>
          <a:prstGeom prst="rect">
            <a:avLst/>
          </a:prstGeom>
        </p:spPr>
      </p:pic>
      <p:sp>
        <p:nvSpPr>
          <p:cNvPr id="7" name="Rettangolo 6"/>
          <p:cNvSpPr/>
          <p:nvPr/>
        </p:nvSpPr>
        <p:spPr>
          <a:xfrm>
            <a:off x="2778102" y="208458"/>
            <a:ext cx="7624689" cy="5908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it-IT" b="1" dirty="0">
                <a:solidFill>
                  <a:sysClr val="windowText" lastClr="000000"/>
                </a:solidFill>
                <a:latin typeface="Century" panose="02040604050505020304" pitchFamily="18" charset="0"/>
              </a:rPr>
              <a:t>UNA CITTÀ SOSPESA TRA L'ACQUA E L'ACCIAIO</a:t>
            </a:r>
          </a:p>
          <a:p>
            <a:pPr algn="ctr"/>
            <a:r>
              <a:rPr lang="it-IT" b="1" dirty="0">
                <a:solidFill>
                  <a:sysClr val="windowText" lastClr="000000"/>
                </a:solidFill>
                <a:latin typeface="Century" panose="02040604050505020304" pitchFamily="18" charset="0"/>
              </a:rPr>
              <a:t>POST-FAZIONE</a:t>
            </a:r>
          </a:p>
        </p:txBody>
      </p:sp>
      <p:pic>
        <p:nvPicPr>
          <p:cNvPr id="9" name="Segnaposto contenuto 3"/>
          <p:cNvPicPr>
            <a:picLocks noChangeAspect="1"/>
          </p:cNvPicPr>
          <p:nvPr/>
        </p:nvPicPr>
        <p:blipFill rotWithShape="1">
          <a:blip r:embed="rId2">
            <a:alphaModFix amt="70000"/>
            <a:extLst>
              <a:ext uri="{28A0092B-C50C-407E-A947-70E740481C1C}">
                <a14:useLocalDpi xmlns:a14="http://schemas.microsoft.com/office/drawing/2010/main" val="0"/>
              </a:ext>
            </a:extLst>
          </a:blip>
          <a:srcRect t="79696" b="132"/>
          <a:stretch/>
        </p:blipFill>
        <p:spPr>
          <a:xfrm>
            <a:off x="0" y="5570806"/>
            <a:ext cx="12192000" cy="1287194"/>
          </a:xfrm>
          <a:prstGeom prst="rect">
            <a:avLst/>
          </a:prstGeom>
        </p:spPr>
      </p:pic>
      <p:sp>
        <p:nvSpPr>
          <p:cNvPr id="6" name="Rettangolo 5"/>
          <p:cNvSpPr/>
          <p:nvPr/>
        </p:nvSpPr>
        <p:spPr>
          <a:xfrm>
            <a:off x="0" y="5570806"/>
            <a:ext cx="12192000" cy="1138773"/>
          </a:xfrm>
          <a:prstGeom prst="rect">
            <a:avLst/>
          </a:prstGeom>
        </p:spPr>
        <p:txBody>
          <a:bodyPr wrap="square">
            <a:spAutoFit/>
          </a:bodyPr>
          <a:lstStyle/>
          <a:p>
            <a:pPr algn="just"/>
            <a:r>
              <a:rPr lang="it-IT" sz="1700" dirty="0" smtClean="0">
                <a:solidFill>
                  <a:schemeClr val="bg1"/>
                </a:solidFill>
                <a:latin typeface="Century" panose="02040604050505020304" pitchFamily="18" charset="0"/>
              </a:rPr>
              <a:t>La </a:t>
            </a:r>
            <a:r>
              <a:rPr lang="it-IT" sz="1700" dirty="0">
                <a:solidFill>
                  <a:schemeClr val="bg1"/>
                </a:solidFill>
                <a:latin typeface="Century" panose="02040604050505020304" pitchFamily="18" charset="0"/>
              </a:rPr>
              <a:t>storia della nostra amata Castellammare di Stabia è pregnante di vicende ma contraddittoria. Questo volume ricostruisce con precisione gli avvenimenti del secolo alle nostre </a:t>
            </a:r>
            <a:r>
              <a:rPr lang="it-IT" sz="1700" dirty="0" smtClean="0">
                <a:solidFill>
                  <a:schemeClr val="bg1"/>
                </a:solidFill>
                <a:latin typeface="Century" panose="02040604050505020304" pitchFamily="18" charset="0"/>
              </a:rPr>
              <a:t>spalle. Nel </a:t>
            </a:r>
            <a:r>
              <a:rPr lang="it-IT" sz="1700" dirty="0">
                <a:solidFill>
                  <a:schemeClr val="bg1"/>
                </a:solidFill>
                <a:latin typeface="Century" panose="02040604050505020304" pitchFamily="18" charset="0"/>
              </a:rPr>
              <a:t>2021 oltre a ricordare i 90 anni dell'Amerigo Vespucci, </a:t>
            </a:r>
            <a:r>
              <a:rPr lang="it-IT" sz="1700" dirty="0" smtClean="0">
                <a:solidFill>
                  <a:schemeClr val="bg1"/>
                </a:solidFill>
                <a:latin typeface="Century" panose="02040604050505020304" pitchFamily="18" charset="0"/>
              </a:rPr>
              <a:t>sono stati celebrati anche </a:t>
            </a:r>
            <a:r>
              <a:rPr lang="it-IT" sz="1700" dirty="0">
                <a:solidFill>
                  <a:schemeClr val="bg1"/>
                </a:solidFill>
                <a:latin typeface="Century" panose="02040604050505020304" pitchFamily="18" charset="0"/>
              </a:rPr>
              <a:t>i 100 anni del Circolo Nautico, dei campioni olimpici. Questo libro è un contributo importante alla ricostruzione di vicende cruciali prima e dopo il varo del Vespucci. </a:t>
            </a: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97" y="225083"/>
            <a:ext cx="3295691" cy="23493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4619974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5" name="Immagine 4"/>
          <p:cNvPicPr>
            <a:picLocks noChangeAspect="1"/>
          </p:cNvPicPr>
          <p:nvPr/>
        </p:nvPicPr>
        <p:blipFill rotWithShape="1">
          <a:blip r:embed="rId2">
            <a:extLst>
              <a:ext uri="{28A0092B-C50C-407E-A947-70E740481C1C}">
                <a14:useLocalDpi xmlns:a14="http://schemas.microsoft.com/office/drawing/2010/main" val="0"/>
              </a:ext>
            </a:extLst>
          </a:blip>
          <a:srcRect r="839"/>
          <a:stretch/>
        </p:blipFill>
        <p:spPr>
          <a:xfrm>
            <a:off x="0" y="-1"/>
            <a:ext cx="12192000" cy="68580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7237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amerigo vespucc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734" t="2469" r="1648" b="2"/>
          <a:stretch/>
        </p:blipFill>
        <p:spPr>
          <a:xfrm>
            <a:off x="0" y="0"/>
            <a:ext cx="12192000" cy="6858000"/>
          </a:xfrm>
          <a:ln>
            <a:solidFill>
              <a:schemeClr val="tx1"/>
            </a:solidFill>
          </a:ln>
        </p:spPr>
      </p:pic>
    </p:spTree>
    <p:extLst>
      <p:ext uri="{BB962C8B-B14F-4D97-AF65-F5344CB8AC3E}">
        <p14:creationId xmlns:p14="http://schemas.microsoft.com/office/powerpoint/2010/main" val="209774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3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fullScrn="1">
              <p:cMediaNode vol="80000"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4" name="Segnaposto contenuto 3"/>
          <p:cNvPicPr>
            <a:picLocks noGrp="1" noChangeAspect="1"/>
          </p:cNvPicPr>
          <p:nvPr>
            <p:ph idx="1"/>
          </p:nvPr>
        </p:nvPicPr>
        <p:blipFill>
          <a:blip r:embed="rId2"/>
          <a:stretch>
            <a:fillRect/>
          </a:stretch>
        </p:blipFill>
        <p:spPr>
          <a:xfrm rot="16200000">
            <a:off x="2667000" y="-2667001"/>
            <a:ext cx="6858002" cy="12191999"/>
          </a:xfrm>
          <a:prstGeom prst="rect">
            <a:avLst/>
          </a:prstGeom>
        </p:spPr>
      </p:pic>
      <p:sp>
        <p:nvSpPr>
          <p:cNvPr id="5" name="Titolo 1"/>
          <p:cNvSpPr txBox="1">
            <a:spLocks/>
          </p:cNvSpPr>
          <p:nvPr/>
        </p:nvSpPr>
        <p:spPr>
          <a:xfrm>
            <a:off x="7061984" y="239151"/>
            <a:ext cx="5130018" cy="19413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4000" b="1" dirty="0" smtClean="0">
                <a:latin typeface="Papyrus" charset="0"/>
                <a:ea typeface="Papyrus" charset="0"/>
                <a:cs typeface="Papyrus" charset="0"/>
              </a:rPr>
              <a:t>Amerigo Vespucci:                        </a:t>
            </a:r>
            <a:r>
              <a:rPr lang="it-IT" sz="3200" b="1" dirty="0" smtClean="0">
                <a:latin typeface="Papyrus" charset="0"/>
                <a:ea typeface="Papyrus" charset="0"/>
                <a:cs typeface="Papyrus" charset="0"/>
              </a:rPr>
              <a:t/>
            </a:r>
            <a:br>
              <a:rPr lang="it-IT" sz="3200" b="1" dirty="0" smtClean="0">
                <a:latin typeface="Papyrus" charset="0"/>
                <a:ea typeface="Papyrus" charset="0"/>
                <a:cs typeface="Papyrus" charset="0"/>
              </a:rPr>
            </a:br>
            <a:r>
              <a:rPr lang="it-IT" sz="3200" b="1" dirty="0" smtClean="0">
                <a:latin typeface="Papyrus" charset="0"/>
                <a:ea typeface="Papyrus" charset="0"/>
                <a:cs typeface="Papyrus" charset="0"/>
              </a:rPr>
              <a:t>una leggenda nata a Castellammare</a:t>
            </a:r>
            <a:endParaRPr lang="it-IT" sz="3200" b="1" dirty="0">
              <a:latin typeface="Papyrus" charset="0"/>
              <a:ea typeface="Papyrus" charset="0"/>
              <a:cs typeface="Papyrus" charset="0"/>
            </a:endParaRPr>
          </a:p>
        </p:txBody>
      </p:sp>
    </p:spTree>
    <p:extLst>
      <p:ext uri="{BB962C8B-B14F-4D97-AF65-F5344CB8AC3E}">
        <p14:creationId xmlns:p14="http://schemas.microsoft.com/office/powerpoint/2010/main" val="12699727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6858000"/>
          </a:xfrm>
          <a:solidFill>
            <a:schemeClr val="bg1">
              <a:lumMod val="85000"/>
            </a:schemeClr>
          </a:solidFill>
        </p:spPr>
        <p:txBody>
          <a:bodyPr/>
          <a:lstStyle/>
          <a:p>
            <a:pPr algn="ctr"/>
            <a:r>
              <a:rPr lang="it-IT" dirty="0" smtClean="0"/>
              <a:t/>
            </a:r>
            <a:br>
              <a:rPr lang="it-IT" dirty="0" smtClean="0"/>
            </a:br>
            <a:r>
              <a:rPr lang="it-IT" dirty="0"/>
              <a:t/>
            </a:r>
            <a:br>
              <a:rPr lang="it-IT" dirty="0"/>
            </a:br>
            <a:r>
              <a:rPr lang="it-IT" dirty="0" smtClean="0"/>
              <a:t/>
            </a:r>
            <a:br>
              <a:rPr lang="it-IT" dirty="0" smtClean="0"/>
            </a:br>
            <a:r>
              <a:rPr lang="it-IT" dirty="0"/>
              <a:t/>
            </a:r>
            <a:br>
              <a:rPr lang="it-IT" dirty="0"/>
            </a:br>
            <a:r>
              <a:rPr lang="it-IT" dirty="0" smtClean="0"/>
              <a:t/>
            </a:r>
            <a:br>
              <a:rPr lang="it-IT" dirty="0" smtClean="0"/>
            </a:br>
            <a:r>
              <a:rPr lang="it-IT" dirty="0"/>
              <a:t/>
            </a:r>
            <a:br>
              <a:rPr lang="it-IT" dirty="0"/>
            </a:br>
            <a:r>
              <a:rPr lang="it-IT" dirty="0" smtClean="0"/>
              <a:t/>
            </a:r>
            <a:br>
              <a:rPr lang="it-IT" dirty="0" smtClean="0"/>
            </a:br>
            <a:r>
              <a:rPr lang="it-IT" dirty="0"/>
              <a:t/>
            </a:r>
            <a:br>
              <a:rPr lang="it-IT" dirty="0"/>
            </a:br>
            <a:r>
              <a:rPr lang="it-IT" dirty="0" smtClean="0"/>
              <a:t/>
            </a:r>
            <a:br>
              <a:rPr lang="it-IT" dirty="0" smtClean="0"/>
            </a:br>
            <a:r>
              <a:rPr lang="it-IT" dirty="0"/>
              <a:t/>
            </a:r>
            <a:br>
              <a:rPr lang="it-IT" dirty="0"/>
            </a:br>
            <a:endParaRPr lang="it-IT" dirty="0"/>
          </a:p>
        </p:txBody>
      </p:sp>
      <p:pic>
        <p:nvPicPr>
          <p:cNvPr id="4" name="Picture 2" descr="affaele Viviani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85195"/>
            <a:ext cx="4876800" cy="6462348"/>
          </a:xfrm>
          <a:prstGeom prst="rect">
            <a:avLst/>
          </a:prstGeom>
          <a:solidFill>
            <a:srgbClr val="00B2F4"/>
          </a:solidFill>
        </p:spPr>
      </p:pic>
    </p:spTree>
    <p:extLst>
      <p:ext uri="{BB962C8B-B14F-4D97-AF65-F5344CB8AC3E}">
        <p14:creationId xmlns:p14="http://schemas.microsoft.com/office/powerpoint/2010/main" val="207688845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descr="ermina la Campagna Addestrativa 2020 di nave scuola Amerigo Vespucci -  Marina Milit"/>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5" name="Rettangolo 4"/>
          <p:cNvSpPr/>
          <p:nvPr/>
        </p:nvSpPr>
        <p:spPr>
          <a:xfrm>
            <a:off x="6974205" y="1010402"/>
            <a:ext cx="4674870" cy="4801314"/>
          </a:xfrm>
          <a:prstGeom prst="rect">
            <a:avLst/>
          </a:prstGeom>
        </p:spPr>
        <p:txBody>
          <a:bodyPr wrap="square">
            <a:spAutoFit/>
          </a:bodyPr>
          <a:lstStyle/>
          <a:p>
            <a:pPr algn="ctr"/>
            <a:r>
              <a:rPr lang="it-IT" dirty="0">
                <a:solidFill>
                  <a:schemeClr val="accent1">
                    <a:lumMod val="50000"/>
                  </a:schemeClr>
                </a:solidFill>
                <a:latin typeface="Century" charset="0"/>
                <a:ea typeface="Century" charset="0"/>
                <a:cs typeface="Century" charset="0"/>
              </a:rPr>
              <a:t>The Amerigo Vespucci </a:t>
            </a:r>
            <a:r>
              <a:rPr lang="it-IT" dirty="0" err="1">
                <a:solidFill>
                  <a:schemeClr val="accent1">
                    <a:lumMod val="50000"/>
                  </a:schemeClr>
                </a:solidFill>
                <a:latin typeface="Century" charset="0"/>
                <a:ea typeface="Century" charset="0"/>
                <a:cs typeface="Century" charset="0"/>
              </a:rPr>
              <a:t>is</a:t>
            </a:r>
            <a:r>
              <a:rPr lang="it-IT" dirty="0">
                <a:solidFill>
                  <a:schemeClr val="accent1">
                    <a:lumMod val="50000"/>
                  </a:schemeClr>
                </a:solidFill>
                <a:latin typeface="Century" charset="0"/>
                <a:ea typeface="Century" charset="0"/>
                <a:cs typeface="Century" charset="0"/>
              </a:rPr>
              <a:t> a vessel of the </a:t>
            </a:r>
            <a:r>
              <a:rPr lang="it-IT" dirty="0" err="1">
                <a:solidFill>
                  <a:schemeClr val="accent1">
                    <a:lumMod val="50000"/>
                  </a:schemeClr>
                </a:solidFill>
                <a:latin typeface="Century" charset="0"/>
                <a:ea typeface="Century" charset="0"/>
                <a:cs typeface="Century" charset="0"/>
              </a:rPr>
              <a:t>Italian</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Navy</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built</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as</a:t>
            </a:r>
            <a:r>
              <a:rPr lang="it-IT" dirty="0">
                <a:solidFill>
                  <a:schemeClr val="accent1">
                    <a:lumMod val="50000"/>
                  </a:schemeClr>
                </a:solidFill>
                <a:latin typeface="Century" charset="0"/>
                <a:ea typeface="Century" charset="0"/>
                <a:cs typeface="Century" charset="0"/>
              </a:rPr>
              <a:t> a </a:t>
            </a:r>
            <a:r>
              <a:rPr lang="it-IT" dirty="0" err="1">
                <a:solidFill>
                  <a:schemeClr val="accent1">
                    <a:lumMod val="50000"/>
                  </a:schemeClr>
                </a:solidFill>
                <a:latin typeface="Century" charset="0"/>
                <a:ea typeface="Century" charset="0"/>
                <a:cs typeface="Century" charset="0"/>
              </a:rPr>
              <a:t>school</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ship</a:t>
            </a:r>
            <a:r>
              <a:rPr lang="it-IT" dirty="0">
                <a:solidFill>
                  <a:schemeClr val="accent1">
                    <a:lumMod val="50000"/>
                  </a:schemeClr>
                </a:solidFill>
                <a:latin typeface="Century" charset="0"/>
                <a:ea typeface="Century" charset="0"/>
                <a:cs typeface="Century" charset="0"/>
              </a:rPr>
              <a:t> </a:t>
            </a:r>
            <a:r>
              <a:rPr lang="it-IT" dirty="0" smtClean="0">
                <a:solidFill>
                  <a:schemeClr val="accent1">
                    <a:lumMod val="50000"/>
                  </a:schemeClr>
                </a:solidFill>
                <a:latin typeface="Century" charset="0"/>
                <a:ea typeface="Century" charset="0"/>
                <a:cs typeface="Century" charset="0"/>
              </a:rPr>
              <a:t>in Castellammare </a:t>
            </a:r>
            <a:r>
              <a:rPr lang="it-IT" dirty="0">
                <a:solidFill>
                  <a:schemeClr val="accent1">
                    <a:lumMod val="50000"/>
                  </a:schemeClr>
                </a:solidFill>
                <a:latin typeface="Century" charset="0"/>
                <a:ea typeface="Century" charset="0"/>
                <a:cs typeface="Century" charset="0"/>
              </a:rPr>
              <a:t>di stabia. </a:t>
            </a:r>
            <a:r>
              <a:rPr lang="it-IT" dirty="0" err="1">
                <a:solidFill>
                  <a:schemeClr val="accent1">
                    <a:lumMod val="50000"/>
                  </a:schemeClr>
                </a:solidFill>
                <a:latin typeface="Century" charset="0"/>
                <a:ea typeface="Century" charset="0"/>
                <a:cs typeface="Century" charset="0"/>
              </a:rPr>
              <a:t>It</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was</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defined</a:t>
            </a:r>
            <a:r>
              <a:rPr lang="it-IT" dirty="0">
                <a:solidFill>
                  <a:schemeClr val="accent1">
                    <a:lumMod val="50000"/>
                  </a:schemeClr>
                </a:solidFill>
                <a:latin typeface="Century" charset="0"/>
                <a:ea typeface="Century" charset="0"/>
                <a:cs typeface="Century" charset="0"/>
              </a:rPr>
              <a:t> "the </a:t>
            </a:r>
            <a:r>
              <a:rPr lang="it-IT" dirty="0" err="1">
                <a:solidFill>
                  <a:schemeClr val="accent1">
                    <a:lumMod val="50000"/>
                  </a:schemeClr>
                </a:solidFill>
                <a:latin typeface="Century" charset="0"/>
                <a:ea typeface="Century" charset="0"/>
                <a:cs typeface="Century" charset="0"/>
              </a:rPr>
              <a:t>most</a:t>
            </a:r>
            <a:r>
              <a:rPr lang="it-IT" dirty="0">
                <a:solidFill>
                  <a:schemeClr val="accent1">
                    <a:lumMod val="50000"/>
                  </a:schemeClr>
                </a:solidFill>
                <a:latin typeface="Century" charset="0"/>
                <a:ea typeface="Century" charset="0"/>
                <a:cs typeface="Century" charset="0"/>
              </a:rPr>
              <a:t> beautiful </a:t>
            </a:r>
            <a:r>
              <a:rPr lang="it-IT" dirty="0" err="1">
                <a:solidFill>
                  <a:schemeClr val="accent1">
                    <a:lumMod val="50000"/>
                  </a:schemeClr>
                </a:solidFill>
                <a:latin typeface="Century" charset="0"/>
                <a:ea typeface="Century" charset="0"/>
                <a:cs typeface="Century" charset="0"/>
              </a:rPr>
              <a:t>ship</a:t>
            </a:r>
            <a:r>
              <a:rPr lang="it-IT" dirty="0">
                <a:solidFill>
                  <a:schemeClr val="accent1">
                    <a:lumMod val="50000"/>
                  </a:schemeClr>
                </a:solidFill>
                <a:latin typeface="Century" charset="0"/>
                <a:ea typeface="Century" charset="0"/>
                <a:cs typeface="Century" charset="0"/>
              </a:rPr>
              <a:t> in the world" by the American </a:t>
            </a:r>
            <a:r>
              <a:rPr lang="it-IT" dirty="0" err="1">
                <a:solidFill>
                  <a:schemeClr val="accent1">
                    <a:lumMod val="50000"/>
                  </a:schemeClr>
                </a:solidFill>
                <a:latin typeface="Century" charset="0"/>
                <a:ea typeface="Century" charset="0"/>
                <a:cs typeface="Century" charset="0"/>
              </a:rPr>
              <a:t>aircraft</a:t>
            </a:r>
            <a:r>
              <a:rPr lang="it-IT" dirty="0">
                <a:solidFill>
                  <a:schemeClr val="accent1">
                    <a:lumMod val="50000"/>
                  </a:schemeClr>
                </a:solidFill>
                <a:latin typeface="Century" charset="0"/>
                <a:ea typeface="Century" charset="0"/>
                <a:cs typeface="Century" charset="0"/>
              </a:rPr>
              <a:t> USS Independence. The </a:t>
            </a:r>
            <a:r>
              <a:rPr lang="it-IT" dirty="0" err="1">
                <a:solidFill>
                  <a:schemeClr val="accent1">
                    <a:lumMod val="50000"/>
                  </a:schemeClr>
                </a:solidFill>
                <a:latin typeface="Century" charset="0"/>
                <a:ea typeface="Century" charset="0"/>
                <a:cs typeface="Century" charset="0"/>
              </a:rPr>
              <a:t>choice</a:t>
            </a:r>
            <a:r>
              <a:rPr lang="it-IT" dirty="0">
                <a:solidFill>
                  <a:schemeClr val="accent1">
                    <a:lumMod val="50000"/>
                  </a:schemeClr>
                </a:solidFill>
                <a:latin typeface="Century" charset="0"/>
                <a:ea typeface="Century" charset="0"/>
                <a:cs typeface="Century" charset="0"/>
              </a:rPr>
              <a:t> to </a:t>
            </a:r>
            <a:r>
              <a:rPr lang="it-IT" dirty="0" err="1">
                <a:solidFill>
                  <a:schemeClr val="accent1">
                    <a:lumMod val="50000"/>
                  </a:schemeClr>
                </a:solidFill>
                <a:latin typeface="Century" charset="0"/>
                <a:ea typeface="Century" charset="0"/>
                <a:cs typeface="Century" charset="0"/>
              </a:rPr>
              <a:t>build</a:t>
            </a:r>
            <a:r>
              <a:rPr lang="it-IT" dirty="0">
                <a:solidFill>
                  <a:schemeClr val="accent1">
                    <a:lumMod val="50000"/>
                  </a:schemeClr>
                </a:solidFill>
                <a:latin typeface="Century" charset="0"/>
                <a:ea typeface="Century" charset="0"/>
                <a:cs typeface="Century" charset="0"/>
              </a:rPr>
              <a:t> the Amerigo Vespucci </a:t>
            </a:r>
            <a:r>
              <a:rPr lang="it-IT" dirty="0" err="1">
                <a:solidFill>
                  <a:schemeClr val="accent1">
                    <a:lumMod val="50000"/>
                  </a:schemeClr>
                </a:solidFill>
                <a:latin typeface="Century" charset="0"/>
                <a:ea typeface="Century" charset="0"/>
                <a:cs typeface="Century" charset="0"/>
              </a:rPr>
              <a:t>dates</a:t>
            </a:r>
            <a:r>
              <a:rPr lang="it-IT" dirty="0">
                <a:solidFill>
                  <a:schemeClr val="accent1">
                    <a:lumMod val="50000"/>
                  </a:schemeClr>
                </a:solidFill>
                <a:latin typeface="Century" charset="0"/>
                <a:ea typeface="Century" charset="0"/>
                <a:cs typeface="Century" charset="0"/>
              </a:rPr>
              <a:t> back to 1925; </a:t>
            </a:r>
            <a:r>
              <a:rPr lang="it-IT" dirty="0" err="1">
                <a:solidFill>
                  <a:schemeClr val="accent1">
                    <a:lumMod val="50000"/>
                  </a:schemeClr>
                </a:solidFill>
                <a:latin typeface="Century" charset="0"/>
                <a:ea typeface="Century" charset="0"/>
                <a:cs typeface="Century" charset="0"/>
              </a:rPr>
              <a:t>it</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was</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designed</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after</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its</a:t>
            </a:r>
            <a:r>
              <a:rPr lang="it-IT" dirty="0">
                <a:solidFill>
                  <a:schemeClr val="accent1">
                    <a:lumMod val="50000"/>
                  </a:schemeClr>
                </a:solidFill>
                <a:latin typeface="Century" charset="0"/>
                <a:ea typeface="Century" charset="0"/>
                <a:cs typeface="Century" charset="0"/>
              </a:rPr>
              <a:t> twin </a:t>
            </a:r>
            <a:r>
              <a:rPr lang="it-IT" dirty="0" err="1">
                <a:solidFill>
                  <a:schemeClr val="accent1">
                    <a:lumMod val="50000"/>
                  </a:schemeClr>
                </a:solidFill>
                <a:latin typeface="Century" charset="0"/>
                <a:ea typeface="Century" charset="0"/>
                <a:cs typeface="Century" charset="0"/>
              </a:rPr>
              <a:t>ship</a:t>
            </a:r>
            <a:r>
              <a:rPr lang="it-IT" dirty="0">
                <a:solidFill>
                  <a:schemeClr val="accent1">
                    <a:lumMod val="50000"/>
                  </a:schemeClr>
                </a:solidFill>
                <a:latin typeface="Century" charset="0"/>
                <a:ea typeface="Century" charset="0"/>
                <a:cs typeface="Century" charset="0"/>
              </a:rPr>
              <a:t> Cristoforo Colombo, </a:t>
            </a:r>
            <a:r>
              <a:rPr lang="it-IT" dirty="0" err="1">
                <a:solidFill>
                  <a:schemeClr val="accent1">
                    <a:lumMod val="50000"/>
                  </a:schemeClr>
                </a:solidFill>
                <a:latin typeface="Century" charset="0"/>
                <a:ea typeface="Century" charset="0"/>
                <a:cs typeface="Century" charset="0"/>
              </a:rPr>
              <a:t>built</a:t>
            </a:r>
            <a:r>
              <a:rPr lang="it-IT" dirty="0">
                <a:solidFill>
                  <a:schemeClr val="accent1">
                    <a:lumMod val="50000"/>
                  </a:schemeClr>
                </a:solidFill>
                <a:latin typeface="Century" charset="0"/>
                <a:ea typeface="Century" charset="0"/>
                <a:cs typeface="Century" charset="0"/>
              </a:rPr>
              <a:t> in 1930 </a:t>
            </a:r>
            <a:r>
              <a:rPr lang="it-IT" dirty="0" err="1">
                <a:solidFill>
                  <a:schemeClr val="accent1">
                    <a:lumMod val="50000"/>
                  </a:schemeClr>
                </a:solidFill>
                <a:latin typeface="Century" charset="0"/>
                <a:ea typeface="Century" charset="0"/>
                <a:cs typeface="Century" charset="0"/>
              </a:rPr>
              <a:t>following</a:t>
            </a:r>
            <a:r>
              <a:rPr lang="it-IT" dirty="0">
                <a:solidFill>
                  <a:schemeClr val="accent1">
                    <a:lumMod val="50000"/>
                  </a:schemeClr>
                </a:solidFill>
                <a:latin typeface="Century" charset="0"/>
                <a:ea typeface="Century" charset="0"/>
                <a:cs typeface="Century" charset="0"/>
              </a:rPr>
              <a:t> the design by Francesco </a:t>
            </a:r>
            <a:r>
              <a:rPr lang="it-IT" dirty="0" err="1">
                <a:solidFill>
                  <a:schemeClr val="accent1">
                    <a:lumMod val="50000"/>
                  </a:schemeClr>
                </a:solidFill>
                <a:latin typeface="Century" charset="0"/>
                <a:ea typeface="Century" charset="0"/>
                <a:cs typeface="Century" charset="0"/>
              </a:rPr>
              <a:t>Rotundi</a:t>
            </a:r>
            <a:r>
              <a:rPr lang="it-IT" dirty="0">
                <a:solidFill>
                  <a:schemeClr val="accent1">
                    <a:lumMod val="50000"/>
                  </a:schemeClr>
                </a:solidFill>
                <a:latin typeface="Century" charset="0"/>
                <a:ea typeface="Century" charset="0"/>
                <a:cs typeface="Century" charset="0"/>
              </a:rPr>
              <a:t>. The </a:t>
            </a:r>
            <a:r>
              <a:rPr lang="it-IT" dirty="0" err="1">
                <a:solidFill>
                  <a:schemeClr val="accent1">
                    <a:lumMod val="50000"/>
                  </a:schemeClr>
                </a:solidFill>
                <a:latin typeface="Century" charset="0"/>
                <a:ea typeface="Century" charset="0"/>
                <a:cs typeface="Century" charset="0"/>
              </a:rPr>
              <a:t>construction</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took</a:t>
            </a:r>
            <a:r>
              <a:rPr lang="it-IT" dirty="0">
                <a:solidFill>
                  <a:schemeClr val="accent1">
                    <a:lumMod val="50000"/>
                  </a:schemeClr>
                </a:solidFill>
                <a:latin typeface="Century" charset="0"/>
                <a:ea typeface="Century" charset="0"/>
                <a:cs typeface="Century" charset="0"/>
              </a:rPr>
              <a:t> 416 </a:t>
            </a:r>
            <a:r>
              <a:rPr lang="it-IT" dirty="0" err="1">
                <a:solidFill>
                  <a:schemeClr val="accent1">
                    <a:lumMod val="50000"/>
                  </a:schemeClr>
                </a:solidFill>
                <a:latin typeface="Century" charset="0"/>
                <a:ea typeface="Century" charset="0"/>
                <a:cs typeface="Century" charset="0"/>
              </a:rPr>
              <a:t>days</a:t>
            </a:r>
            <a:r>
              <a:rPr lang="it-IT" dirty="0">
                <a:solidFill>
                  <a:schemeClr val="accent1">
                    <a:lumMod val="50000"/>
                  </a:schemeClr>
                </a:solidFill>
                <a:latin typeface="Century" charset="0"/>
                <a:ea typeface="Century" charset="0"/>
                <a:cs typeface="Century" charset="0"/>
              </a:rPr>
              <a:t> to complete. The art of building </a:t>
            </a:r>
            <a:r>
              <a:rPr lang="it-IT" dirty="0" err="1">
                <a:solidFill>
                  <a:schemeClr val="accent1">
                    <a:lumMod val="50000"/>
                  </a:schemeClr>
                </a:solidFill>
                <a:latin typeface="Century" charset="0"/>
                <a:ea typeface="Century" charset="0"/>
                <a:cs typeface="Century" charset="0"/>
              </a:rPr>
              <a:t>boats</a:t>
            </a:r>
            <a:r>
              <a:rPr lang="it-IT" dirty="0">
                <a:solidFill>
                  <a:schemeClr val="accent1">
                    <a:lumMod val="50000"/>
                  </a:schemeClr>
                </a:solidFill>
                <a:latin typeface="Century" charset="0"/>
                <a:ea typeface="Century" charset="0"/>
                <a:cs typeface="Century" charset="0"/>
              </a:rPr>
              <a:t> in Castellammare </a:t>
            </a:r>
            <a:r>
              <a:rPr lang="it-IT" dirty="0" err="1">
                <a:solidFill>
                  <a:schemeClr val="accent1">
                    <a:lumMod val="50000"/>
                  </a:schemeClr>
                </a:solidFill>
                <a:latin typeface="Century" charset="0"/>
                <a:ea typeface="Century" charset="0"/>
                <a:cs typeface="Century" charset="0"/>
              </a:rPr>
              <a:t>became</a:t>
            </a:r>
            <a:r>
              <a:rPr lang="it-IT" dirty="0">
                <a:solidFill>
                  <a:schemeClr val="accent1">
                    <a:lumMod val="50000"/>
                  </a:schemeClr>
                </a:solidFill>
                <a:latin typeface="Century" charset="0"/>
                <a:ea typeface="Century" charset="0"/>
                <a:cs typeface="Century" charset="0"/>
              </a:rPr>
              <a:t> a major </a:t>
            </a:r>
            <a:r>
              <a:rPr lang="it-IT" dirty="0" err="1">
                <a:solidFill>
                  <a:schemeClr val="accent1">
                    <a:lumMod val="50000"/>
                  </a:schemeClr>
                </a:solidFill>
                <a:latin typeface="Century" charset="0"/>
                <a:ea typeface="Century" charset="0"/>
                <a:cs typeface="Century" charset="0"/>
              </a:rPr>
              <a:t>economic</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resource</a:t>
            </a:r>
            <a:r>
              <a:rPr lang="it-IT" dirty="0">
                <a:solidFill>
                  <a:schemeClr val="accent1">
                    <a:lumMod val="50000"/>
                  </a:schemeClr>
                </a:solidFill>
                <a:latin typeface="Century" charset="0"/>
                <a:ea typeface="Century" charset="0"/>
                <a:cs typeface="Century" charset="0"/>
              </a:rPr>
              <a:t> of the </a:t>
            </a:r>
            <a:r>
              <a:rPr lang="it-IT" dirty="0" err="1">
                <a:solidFill>
                  <a:schemeClr val="accent1">
                    <a:lumMod val="50000"/>
                  </a:schemeClr>
                </a:solidFill>
                <a:latin typeface="Century" charset="0"/>
                <a:ea typeface="Century" charset="0"/>
                <a:cs typeface="Century" charset="0"/>
              </a:rPr>
              <a:t>Mediterranean</a:t>
            </a:r>
            <a:r>
              <a:rPr lang="it-IT" dirty="0">
                <a:solidFill>
                  <a:schemeClr val="accent1">
                    <a:lumMod val="50000"/>
                  </a:schemeClr>
                </a:solidFill>
                <a:latin typeface="Century" charset="0"/>
                <a:ea typeface="Century" charset="0"/>
                <a:cs typeface="Century" charset="0"/>
              </a:rPr>
              <a:t>. The </a:t>
            </a:r>
            <a:r>
              <a:rPr lang="it-IT" dirty="0" err="1">
                <a:solidFill>
                  <a:schemeClr val="accent1">
                    <a:lumMod val="50000"/>
                  </a:schemeClr>
                </a:solidFill>
                <a:latin typeface="Century" charset="0"/>
                <a:ea typeface="Century" charset="0"/>
                <a:cs typeface="Century" charset="0"/>
              </a:rPr>
              <a:t>shipyard</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was</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officially</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opened</a:t>
            </a:r>
            <a:r>
              <a:rPr lang="it-IT" dirty="0">
                <a:solidFill>
                  <a:schemeClr val="accent1">
                    <a:lumMod val="50000"/>
                  </a:schemeClr>
                </a:solidFill>
                <a:latin typeface="Century" charset="0"/>
                <a:ea typeface="Century" charset="0"/>
                <a:cs typeface="Century" charset="0"/>
              </a:rPr>
              <a:t> by Charles of Bourbons in </a:t>
            </a:r>
            <a:r>
              <a:rPr lang="it-IT" dirty="0" err="1">
                <a:solidFill>
                  <a:schemeClr val="accent1">
                    <a:lumMod val="50000"/>
                  </a:schemeClr>
                </a:solidFill>
                <a:latin typeface="Century" charset="0"/>
                <a:ea typeface="Century" charset="0"/>
                <a:cs typeface="Century" charset="0"/>
              </a:rPr>
              <a:t>December</a:t>
            </a:r>
            <a:r>
              <a:rPr lang="it-IT" dirty="0">
                <a:solidFill>
                  <a:schemeClr val="accent1">
                    <a:lumMod val="50000"/>
                  </a:schemeClr>
                </a:solidFill>
                <a:latin typeface="Century" charset="0"/>
                <a:ea typeface="Century" charset="0"/>
                <a:cs typeface="Century" charset="0"/>
              </a:rPr>
              <a:t> 1780. </a:t>
            </a:r>
            <a:r>
              <a:rPr lang="it-IT" dirty="0" err="1">
                <a:solidFill>
                  <a:schemeClr val="accent1">
                    <a:lumMod val="50000"/>
                  </a:schemeClr>
                </a:solidFill>
                <a:latin typeface="Century" charset="0"/>
                <a:ea typeface="Century" charset="0"/>
                <a:cs typeface="Century" charset="0"/>
              </a:rPr>
              <a:t>Its</a:t>
            </a:r>
            <a:r>
              <a:rPr lang="it-IT" dirty="0">
                <a:solidFill>
                  <a:schemeClr val="accent1">
                    <a:lumMod val="50000"/>
                  </a:schemeClr>
                </a:solidFill>
                <a:latin typeface="Century" charset="0"/>
                <a:ea typeface="Century" charset="0"/>
                <a:cs typeface="Century" charset="0"/>
              </a:rPr>
              <a:t> first </a:t>
            </a:r>
            <a:r>
              <a:rPr lang="it-IT" dirty="0" err="1">
                <a:solidFill>
                  <a:schemeClr val="accent1">
                    <a:lumMod val="50000"/>
                  </a:schemeClr>
                </a:solidFill>
                <a:latin typeface="Century" charset="0"/>
                <a:ea typeface="Century" charset="0"/>
                <a:cs typeface="Century" charset="0"/>
              </a:rPr>
              <a:t>launch</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was</a:t>
            </a:r>
            <a:r>
              <a:rPr lang="it-IT" dirty="0">
                <a:solidFill>
                  <a:schemeClr val="accent1">
                    <a:lumMod val="50000"/>
                  </a:schemeClr>
                </a:solidFill>
                <a:latin typeface="Century" charset="0"/>
                <a:ea typeface="Century" charset="0"/>
                <a:cs typeface="Century" charset="0"/>
              </a:rPr>
              <a:t> </a:t>
            </a:r>
            <a:r>
              <a:rPr lang="it-IT" dirty="0" err="1">
                <a:solidFill>
                  <a:schemeClr val="accent1">
                    <a:lumMod val="50000"/>
                  </a:schemeClr>
                </a:solidFill>
                <a:latin typeface="Century" charset="0"/>
                <a:ea typeface="Century" charset="0"/>
                <a:cs typeface="Century" charset="0"/>
              </a:rPr>
              <a:t>celebrated</a:t>
            </a:r>
            <a:r>
              <a:rPr lang="it-IT" dirty="0">
                <a:solidFill>
                  <a:schemeClr val="accent1">
                    <a:lumMod val="50000"/>
                  </a:schemeClr>
                </a:solidFill>
                <a:latin typeface="Century" charset="0"/>
                <a:ea typeface="Century" charset="0"/>
                <a:cs typeface="Century" charset="0"/>
              </a:rPr>
              <a:t> on </a:t>
            </a:r>
            <a:r>
              <a:rPr lang="it-IT" dirty="0" err="1">
                <a:solidFill>
                  <a:schemeClr val="accent1">
                    <a:lumMod val="50000"/>
                  </a:schemeClr>
                </a:solidFill>
                <a:latin typeface="Century" charset="0"/>
                <a:ea typeface="Century" charset="0"/>
                <a:cs typeface="Century" charset="0"/>
              </a:rPr>
              <a:t>May</a:t>
            </a:r>
            <a:r>
              <a:rPr lang="it-IT" dirty="0">
                <a:solidFill>
                  <a:schemeClr val="accent1">
                    <a:lumMod val="50000"/>
                  </a:schemeClr>
                </a:solidFill>
                <a:latin typeface="Century" charset="0"/>
                <a:ea typeface="Century" charset="0"/>
                <a:cs typeface="Century" charset="0"/>
              </a:rPr>
              <a:t> the 13th 1786, </a:t>
            </a:r>
            <a:r>
              <a:rPr lang="it-IT" dirty="0" err="1">
                <a:solidFill>
                  <a:schemeClr val="accent1">
                    <a:lumMod val="50000"/>
                  </a:schemeClr>
                </a:solidFill>
                <a:latin typeface="Century" charset="0"/>
                <a:ea typeface="Century" charset="0"/>
                <a:cs typeface="Century" charset="0"/>
              </a:rPr>
              <a:t>after</a:t>
            </a:r>
            <a:r>
              <a:rPr lang="it-IT" dirty="0">
                <a:solidFill>
                  <a:schemeClr val="accent1">
                    <a:lumMod val="50000"/>
                  </a:schemeClr>
                </a:solidFill>
                <a:latin typeface="Century" charset="0"/>
                <a:ea typeface="Century" charset="0"/>
                <a:cs typeface="Century" charset="0"/>
              </a:rPr>
              <a:t> the </a:t>
            </a:r>
            <a:r>
              <a:rPr lang="it-IT" dirty="0" err="1">
                <a:solidFill>
                  <a:schemeClr val="accent1">
                    <a:lumMod val="50000"/>
                  </a:schemeClr>
                </a:solidFill>
                <a:latin typeface="Century" charset="0"/>
                <a:ea typeface="Century" charset="0"/>
                <a:cs typeface="Century" charset="0"/>
              </a:rPr>
              <a:t>conversion</a:t>
            </a:r>
            <a:r>
              <a:rPr lang="it-IT" dirty="0">
                <a:solidFill>
                  <a:schemeClr val="accent1">
                    <a:lumMod val="50000"/>
                  </a:schemeClr>
                </a:solidFill>
                <a:latin typeface="Century" charset="0"/>
                <a:ea typeface="Century" charset="0"/>
                <a:cs typeface="Century" charset="0"/>
              </a:rPr>
              <a:t> to a </a:t>
            </a:r>
            <a:r>
              <a:rPr lang="it-IT" dirty="0" err="1">
                <a:solidFill>
                  <a:schemeClr val="accent1">
                    <a:lumMod val="50000"/>
                  </a:schemeClr>
                </a:solidFill>
                <a:latin typeface="Century" charset="0"/>
                <a:ea typeface="Century" charset="0"/>
                <a:cs typeface="Century" charset="0"/>
              </a:rPr>
              <a:t>royal</a:t>
            </a:r>
            <a:r>
              <a:rPr lang="it-IT" dirty="0">
                <a:solidFill>
                  <a:schemeClr val="accent1">
                    <a:lumMod val="50000"/>
                  </a:schemeClr>
                </a:solidFill>
                <a:latin typeface="Century" charset="0"/>
                <a:ea typeface="Century" charset="0"/>
                <a:cs typeface="Century" charset="0"/>
              </a:rPr>
              <a:t> yard.</a:t>
            </a:r>
          </a:p>
        </p:txBody>
      </p:sp>
      <p:sp>
        <p:nvSpPr>
          <p:cNvPr id="6" name="Rettangolo 5"/>
          <p:cNvSpPr/>
          <p:nvPr/>
        </p:nvSpPr>
        <p:spPr>
          <a:xfrm>
            <a:off x="6950393" y="1010402"/>
            <a:ext cx="4674870" cy="4801314"/>
          </a:xfrm>
          <a:prstGeom prst="rect">
            <a:avLst/>
          </a:prstGeom>
        </p:spPr>
        <p:txBody>
          <a:bodyPr wrap="square">
            <a:spAutoFit/>
          </a:bodyPr>
          <a:lstStyle/>
          <a:p>
            <a:pPr algn="ctr"/>
            <a:r>
              <a:rPr lang="it-IT" dirty="0">
                <a:solidFill>
                  <a:schemeClr val="bg1"/>
                </a:solidFill>
                <a:latin typeface="Century" charset="0"/>
                <a:ea typeface="Century" charset="0"/>
                <a:cs typeface="Century" charset="0"/>
              </a:rPr>
              <a:t>The Amerigo Vespucci </a:t>
            </a:r>
            <a:r>
              <a:rPr lang="it-IT" dirty="0" err="1">
                <a:solidFill>
                  <a:schemeClr val="bg1"/>
                </a:solidFill>
                <a:latin typeface="Century" charset="0"/>
                <a:ea typeface="Century" charset="0"/>
                <a:cs typeface="Century" charset="0"/>
              </a:rPr>
              <a:t>is</a:t>
            </a:r>
            <a:r>
              <a:rPr lang="it-IT" dirty="0">
                <a:solidFill>
                  <a:schemeClr val="bg1"/>
                </a:solidFill>
                <a:latin typeface="Century" charset="0"/>
                <a:ea typeface="Century" charset="0"/>
                <a:cs typeface="Century" charset="0"/>
              </a:rPr>
              <a:t> a vessel of the </a:t>
            </a:r>
            <a:r>
              <a:rPr lang="it-IT" dirty="0" err="1">
                <a:solidFill>
                  <a:schemeClr val="bg1"/>
                </a:solidFill>
                <a:latin typeface="Century" charset="0"/>
                <a:ea typeface="Century" charset="0"/>
                <a:cs typeface="Century" charset="0"/>
              </a:rPr>
              <a:t>Italian</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Navy</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built</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as</a:t>
            </a:r>
            <a:r>
              <a:rPr lang="it-IT" dirty="0">
                <a:solidFill>
                  <a:schemeClr val="bg1"/>
                </a:solidFill>
                <a:latin typeface="Century" charset="0"/>
                <a:ea typeface="Century" charset="0"/>
                <a:cs typeface="Century" charset="0"/>
              </a:rPr>
              <a:t> a </a:t>
            </a:r>
            <a:r>
              <a:rPr lang="it-IT" dirty="0" err="1">
                <a:solidFill>
                  <a:schemeClr val="bg1"/>
                </a:solidFill>
                <a:latin typeface="Century" charset="0"/>
                <a:ea typeface="Century" charset="0"/>
                <a:cs typeface="Century" charset="0"/>
              </a:rPr>
              <a:t>school</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ship</a:t>
            </a:r>
            <a:r>
              <a:rPr lang="it-IT" dirty="0">
                <a:solidFill>
                  <a:schemeClr val="bg1"/>
                </a:solidFill>
                <a:latin typeface="Century" charset="0"/>
                <a:ea typeface="Century" charset="0"/>
                <a:cs typeface="Century" charset="0"/>
              </a:rPr>
              <a:t> </a:t>
            </a:r>
            <a:r>
              <a:rPr lang="it-IT" dirty="0" smtClean="0">
                <a:solidFill>
                  <a:schemeClr val="bg1"/>
                </a:solidFill>
                <a:latin typeface="Century" charset="0"/>
                <a:ea typeface="Century" charset="0"/>
                <a:cs typeface="Century" charset="0"/>
              </a:rPr>
              <a:t>in Castellammare </a:t>
            </a:r>
            <a:r>
              <a:rPr lang="it-IT" dirty="0">
                <a:solidFill>
                  <a:schemeClr val="bg1"/>
                </a:solidFill>
                <a:latin typeface="Century" charset="0"/>
                <a:ea typeface="Century" charset="0"/>
                <a:cs typeface="Century" charset="0"/>
              </a:rPr>
              <a:t>di stabia. </a:t>
            </a:r>
            <a:r>
              <a:rPr lang="it-IT" dirty="0" err="1">
                <a:solidFill>
                  <a:schemeClr val="bg1"/>
                </a:solidFill>
                <a:latin typeface="Century" charset="0"/>
                <a:ea typeface="Century" charset="0"/>
                <a:cs typeface="Century" charset="0"/>
              </a:rPr>
              <a:t>It</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was</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defined</a:t>
            </a:r>
            <a:r>
              <a:rPr lang="it-IT" dirty="0">
                <a:solidFill>
                  <a:schemeClr val="bg1"/>
                </a:solidFill>
                <a:latin typeface="Century" charset="0"/>
                <a:ea typeface="Century" charset="0"/>
                <a:cs typeface="Century" charset="0"/>
              </a:rPr>
              <a:t> "the </a:t>
            </a:r>
            <a:r>
              <a:rPr lang="it-IT" dirty="0" err="1">
                <a:solidFill>
                  <a:schemeClr val="bg1"/>
                </a:solidFill>
                <a:latin typeface="Century" charset="0"/>
                <a:ea typeface="Century" charset="0"/>
                <a:cs typeface="Century" charset="0"/>
              </a:rPr>
              <a:t>most</a:t>
            </a:r>
            <a:r>
              <a:rPr lang="it-IT" dirty="0">
                <a:solidFill>
                  <a:schemeClr val="bg1"/>
                </a:solidFill>
                <a:latin typeface="Century" charset="0"/>
                <a:ea typeface="Century" charset="0"/>
                <a:cs typeface="Century" charset="0"/>
              </a:rPr>
              <a:t> beautiful </a:t>
            </a:r>
            <a:r>
              <a:rPr lang="it-IT" dirty="0" err="1">
                <a:solidFill>
                  <a:schemeClr val="bg1"/>
                </a:solidFill>
                <a:latin typeface="Century" charset="0"/>
                <a:ea typeface="Century" charset="0"/>
                <a:cs typeface="Century" charset="0"/>
              </a:rPr>
              <a:t>ship</a:t>
            </a:r>
            <a:r>
              <a:rPr lang="it-IT" dirty="0">
                <a:solidFill>
                  <a:schemeClr val="bg1"/>
                </a:solidFill>
                <a:latin typeface="Century" charset="0"/>
                <a:ea typeface="Century" charset="0"/>
                <a:cs typeface="Century" charset="0"/>
              </a:rPr>
              <a:t> in the world" by the American </a:t>
            </a:r>
            <a:r>
              <a:rPr lang="it-IT" dirty="0" err="1">
                <a:solidFill>
                  <a:schemeClr val="bg1"/>
                </a:solidFill>
                <a:latin typeface="Century" charset="0"/>
                <a:ea typeface="Century" charset="0"/>
                <a:cs typeface="Century" charset="0"/>
              </a:rPr>
              <a:t>aircraft</a:t>
            </a:r>
            <a:r>
              <a:rPr lang="it-IT" dirty="0">
                <a:solidFill>
                  <a:schemeClr val="bg1"/>
                </a:solidFill>
                <a:latin typeface="Century" charset="0"/>
                <a:ea typeface="Century" charset="0"/>
                <a:cs typeface="Century" charset="0"/>
              </a:rPr>
              <a:t> USS Independence. The </a:t>
            </a:r>
            <a:r>
              <a:rPr lang="it-IT" dirty="0" err="1">
                <a:solidFill>
                  <a:schemeClr val="bg1"/>
                </a:solidFill>
                <a:latin typeface="Century" charset="0"/>
                <a:ea typeface="Century" charset="0"/>
                <a:cs typeface="Century" charset="0"/>
              </a:rPr>
              <a:t>choice</a:t>
            </a:r>
            <a:r>
              <a:rPr lang="it-IT" dirty="0">
                <a:solidFill>
                  <a:schemeClr val="bg1"/>
                </a:solidFill>
                <a:latin typeface="Century" charset="0"/>
                <a:ea typeface="Century" charset="0"/>
                <a:cs typeface="Century" charset="0"/>
              </a:rPr>
              <a:t> to </a:t>
            </a:r>
            <a:r>
              <a:rPr lang="it-IT" dirty="0" err="1">
                <a:solidFill>
                  <a:schemeClr val="bg1"/>
                </a:solidFill>
                <a:latin typeface="Century" charset="0"/>
                <a:ea typeface="Century" charset="0"/>
                <a:cs typeface="Century" charset="0"/>
              </a:rPr>
              <a:t>build</a:t>
            </a:r>
            <a:r>
              <a:rPr lang="it-IT" dirty="0">
                <a:solidFill>
                  <a:schemeClr val="bg1"/>
                </a:solidFill>
                <a:latin typeface="Century" charset="0"/>
                <a:ea typeface="Century" charset="0"/>
                <a:cs typeface="Century" charset="0"/>
              </a:rPr>
              <a:t> the Amerigo Vespucci </a:t>
            </a:r>
            <a:r>
              <a:rPr lang="it-IT" dirty="0" err="1">
                <a:solidFill>
                  <a:schemeClr val="bg1"/>
                </a:solidFill>
                <a:latin typeface="Century" charset="0"/>
                <a:ea typeface="Century" charset="0"/>
                <a:cs typeface="Century" charset="0"/>
              </a:rPr>
              <a:t>dates</a:t>
            </a:r>
            <a:r>
              <a:rPr lang="it-IT" dirty="0">
                <a:solidFill>
                  <a:schemeClr val="bg1"/>
                </a:solidFill>
                <a:latin typeface="Century" charset="0"/>
                <a:ea typeface="Century" charset="0"/>
                <a:cs typeface="Century" charset="0"/>
              </a:rPr>
              <a:t> back to 1925; </a:t>
            </a:r>
            <a:r>
              <a:rPr lang="it-IT" dirty="0" err="1">
                <a:solidFill>
                  <a:schemeClr val="bg1"/>
                </a:solidFill>
                <a:latin typeface="Century" charset="0"/>
                <a:ea typeface="Century" charset="0"/>
                <a:cs typeface="Century" charset="0"/>
              </a:rPr>
              <a:t>it</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was</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designed</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after</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its</a:t>
            </a:r>
            <a:r>
              <a:rPr lang="it-IT" dirty="0">
                <a:solidFill>
                  <a:schemeClr val="bg1"/>
                </a:solidFill>
                <a:latin typeface="Century" charset="0"/>
                <a:ea typeface="Century" charset="0"/>
                <a:cs typeface="Century" charset="0"/>
              </a:rPr>
              <a:t> twin </a:t>
            </a:r>
            <a:r>
              <a:rPr lang="it-IT" dirty="0" err="1">
                <a:solidFill>
                  <a:schemeClr val="bg1"/>
                </a:solidFill>
                <a:latin typeface="Century" charset="0"/>
                <a:ea typeface="Century" charset="0"/>
                <a:cs typeface="Century" charset="0"/>
              </a:rPr>
              <a:t>ship</a:t>
            </a:r>
            <a:r>
              <a:rPr lang="it-IT" dirty="0">
                <a:solidFill>
                  <a:schemeClr val="bg1"/>
                </a:solidFill>
                <a:latin typeface="Century" charset="0"/>
                <a:ea typeface="Century" charset="0"/>
                <a:cs typeface="Century" charset="0"/>
              </a:rPr>
              <a:t> Cristoforo Colombo, </a:t>
            </a:r>
            <a:r>
              <a:rPr lang="it-IT" dirty="0" err="1">
                <a:solidFill>
                  <a:schemeClr val="bg1"/>
                </a:solidFill>
                <a:latin typeface="Century" charset="0"/>
                <a:ea typeface="Century" charset="0"/>
                <a:cs typeface="Century" charset="0"/>
              </a:rPr>
              <a:t>built</a:t>
            </a:r>
            <a:r>
              <a:rPr lang="it-IT" dirty="0">
                <a:solidFill>
                  <a:schemeClr val="bg1"/>
                </a:solidFill>
                <a:latin typeface="Century" charset="0"/>
                <a:ea typeface="Century" charset="0"/>
                <a:cs typeface="Century" charset="0"/>
              </a:rPr>
              <a:t> in 1930 </a:t>
            </a:r>
            <a:r>
              <a:rPr lang="it-IT" dirty="0" err="1">
                <a:solidFill>
                  <a:schemeClr val="bg1"/>
                </a:solidFill>
                <a:latin typeface="Century" charset="0"/>
                <a:ea typeface="Century" charset="0"/>
                <a:cs typeface="Century" charset="0"/>
              </a:rPr>
              <a:t>following</a:t>
            </a:r>
            <a:r>
              <a:rPr lang="it-IT" dirty="0">
                <a:solidFill>
                  <a:schemeClr val="bg1"/>
                </a:solidFill>
                <a:latin typeface="Century" charset="0"/>
                <a:ea typeface="Century" charset="0"/>
                <a:cs typeface="Century" charset="0"/>
              </a:rPr>
              <a:t> the design by Francesco </a:t>
            </a:r>
            <a:r>
              <a:rPr lang="it-IT" dirty="0" err="1">
                <a:solidFill>
                  <a:schemeClr val="bg1"/>
                </a:solidFill>
                <a:latin typeface="Century" charset="0"/>
                <a:ea typeface="Century" charset="0"/>
                <a:cs typeface="Century" charset="0"/>
              </a:rPr>
              <a:t>Rotundi</a:t>
            </a:r>
            <a:r>
              <a:rPr lang="it-IT" dirty="0">
                <a:solidFill>
                  <a:schemeClr val="bg1"/>
                </a:solidFill>
                <a:latin typeface="Century" charset="0"/>
                <a:ea typeface="Century" charset="0"/>
                <a:cs typeface="Century" charset="0"/>
              </a:rPr>
              <a:t>. The </a:t>
            </a:r>
            <a:r>
              <a:rPr lang="it-IT" dirty="0" err="1">
                <a:solidFill>
                  <a:schemeClr val="bg1"/>
                </a:solidFill>
                <a:latin typeface="Century" charset="0"/>
                <a:ea typeface="Century" charset="0"/>
                <a:cs typeface="Century" charset="0"/>
              </a:rPr>
              <a:t>construction</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took</a:t>
            </a:r>
            <a:r>
              <a:rPr lang="it-IT" dirty="0">
                <a:solidFill>
                  <a:schemeClr val="bg1"/>
                </a:solidFill>
                <a:latin typeface="Century" charset="0"/>
                <a:ea typeface="Century" charset="0"/>
                <a:cs typeface="Century" charset="0"/>
              </a:rPr>
              <a:t> 416 </a:t>
            </a:r>
            <a:r>
              <a:rPr lang="it-IT" dirty="0" err="1">
                <a:solidFill>
                  <a:schemeClr val="bg1"/>
                </a:solidFill>
                <a:latin typeface="Century" charset="0"/>
                <a:ea typeface="Century" charset="0"/>
                <a:cs typeface="Century" charset="0"/>
              </a:rPr>
              <a:t>days</a:t>
            </a:r>
            <a:r>
              <a:rPr lang="it-IT" dirty="0">
                <a:solidFill>
                  <a:schemeClr val="bg1"/>
                </a:solidFill>
                <a:latin typeface="Century" charset="0"/>
                <a:ea typeface="Century" charset="0"/>
                <a:cs typeface="Century" charset="0"/>
              </a:rPr>
              <a:t> to complete. The art of building </a:t>
            </a:r>
            <a:r>
              <a:rPr lang="it-IT" dirty="0" err="1">
                <a:solidFill>
                  <a:schemeClr val="bg1"/>
                </a:solidFill>
                <a:latin typeface="Century" charset="0"/>
                <a:ea typeface="Century" charset="0"/>
                <a:cs typeface="Century" charset="0"/>
              </a:rPr>
              <a:t>boats</a:t>
            </a:r>
            <a:r>
              <a:rPr lang="it-IT" dirty="0">
                <a:solidFill>
                  <a:schemeClr val="bg1"/>
                </a:solidFill>
                <a:latin typeface="Century" charset="0"/>
                <a:ea typeface="Century" charset="0"/>
                <a:cs typeface="Century" charset="0"/>
              </a:rPr>
              <a:t> in Castellammare </a:t>
            </a:r>
            <a:r>
              <a:rPr lang="it-IT" dirty="0" err="1">
                <a:solidFill>
                  <a:schemeClr val="bg1"/>
                </a:solidFill>
                <a:latin typeface="Century" charset="0"/>
                <a:ea typeface="Century" charset="0"/>
                <a:cs typeface="Century" charset="0"/>
              </a:rPr>
              <a:t>became</a:t>
            </a:r>
            <a:r>
              <a:rPr lang="it-IT" dirty="0">
                <a:solidFill>
                  <a:schemeClr val="bg1"/>
                </a:solidFill>
                <a:latin typeface="Century" charset="0"/>
                <a:ea typeface="Century" charset="0"/>
                <a:cs typeface="Century" charset="0"/>
              </a:rPr>
              <a:t> a major </a:t>
            </a:r>
            <a:r>
              <a:rPr lang="it-IT" dirty="0" err="1">
                <a:solidFill>
                  <a:schemeClr val="bg1"/>
                </a:solidFill>
                <a:latin typeface="Century" charset="0"/>
                <a:ea typeface="Century" charset="0"/>
                <a:cs typeface="Century" charset="0"/>
              </a:rPr>
              <a:t>economic</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resource</a:t>
            </a:r>
            <a:r>
              <a:rPr lang="it-IT" dirty="0">
                <a:solidFill>
                  <a:schemeClr val="bg1"/>
                </a:solidFill>
                <a:latin typeface="Century" charset="0"/>
                <a:ea typeface="Century" charset="0"/>
                <a:cs typeface="Century" charset="0"/>
              </a:rPr>
              <a:t> of the </a:t>
            </a:r>
            <a:r>
              <a:rPr lang="it-IT" dirty="0" err="1">
                <a:solidFill>
                  <a:schemeClr val="bg1"/>
                </a:solidFill>
                <a:latin typeface="Century" charset="0"/>
                <a:ea typeface="Century" charset="0"/>
                <a:cs typeface="Century" charset="0"/>
              </a:rPr>
              <a:t>Mediterranean</a:t>
            </a:r>
            <a:r>
              <a:rPr lang="it-IT" dirty="0">
                <a:solidFill>
                  <a:schemeClr val="bg1"/>
                </a:solidFill>
                <a:latin typeface="Century" charset="0"/>
                <a:ea typeface="Century" charset="0"/>
                <a:cs typeface="Century" charset="0"/>
              </a:rPr>
              <a:t>. The </a:t>
            </a:r>
            <a:r>
              <a:rPr lang="it-IT" dirty="0" err="1">
                <a:solidFill>
                  <a:schemeClr val="bg1"/>
                </a:solidFill>
                <a:latin typeface="Century" charset="0"/>
                <a:ea typeface="Century" charset="0"/>
                <a:cs typeface="Century" charset="0"/>
              </a:rPr>
              <a:t>shipyard</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was</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officially</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opened</a:t>
            </a:r>
            <a:r>
              <a:rPr lang="it-IT" dirty="0">
                <a:solidFill>
                  <a:schemeClr val="bg1"/>
                </a:solidFill>
                <a:latin typeface="Century" charset="0"/>
                <a:ea typeface="Century" charset="0"/>
                <a:cs typeface="Century" charset="0"/>
              </a:rPr>
              <a:t> by Charles of Bourbons in </a:t>
            </a:r>
            <a:r>
              <a:rPr lang="it-IT" dirty="0" err="1">
                <a:solidFill>
                  <a:schemeClr val="bg1"/>
                </a:solidFill>
                <a:latin typeface="Century" charset="0"/>
                <a:ea typeface="Century" charset="0"/>
                <a:cs typeface="Century" charset="0"/>
              </a:rPr>
              <a:t>December</a:t>
            </a:r>
            <a:r>
              <a:rPr lang="it-IT" dirty="0">
                <a:solidFill>
                  <a:schemeClr val="bg1"/>
                </a:solidFill>
                <a:latin typeface="Century" charset="0"/>
                <a:ea typeface="Century" charset="0"/>
                <a:cs typeface="Century" charset="0"/>
              </a:rPr>
              <a:t> 1780. </a:t>
            </a:r>
            <a:r>
              <a:rPr lang="it-IT" dirty="0" err="1">
                <a:solidFill>
                  <a:schemeClr val="bg1"/>
                </a:solidFill>
                <a:latin typeface="Century" charset="0"/>
                <a:ea typeface="Century" charset="0"/>
                <a:cs typeface="Century" charset="0"/>
              </a:rPr>
              <a:t>Its</a:t>
            </a:r>
            <a:r>
              <a:rPr lang="it-IT" dirty="0">
                <a:solidFill>
                  <a:schemeClr val="bg1"/>
                </a:solidFill>
                <a:latin typeface="Century" charset="0"/>
                <a:ea typeface="Century" charset="0"/>
                <a:cs typeface="Century" charset="0"/>
              </a:rPr>
              <a:t> first </a:t>
            </a:r>
            <a:r>
              <a:rPr lang="it-IT" dirty="0" err="1">
                <a:solidFill>
                  <a:schemeClr val="bg1"/>
                </a:solidFill>
                <a:latin typeface="Century" charset="0"/>
                <a:ea typeface="Century" charset="0"/>
                <a:cs typeface="Century" charset="0"/>
              </a:rPr>
              <a:t>launch</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was</a:t>
            </a:r>
            <a:r>
              <a:rPr lang="it-IT" dirty="0">
                <a:solidFill>
                  <a:schemeClr val="bg1"/>
                </a:solidFill>
                <a:latin typeface="Century" charset="0"/>
                <a:ea typeface="Century" charset="0"/>
                <a:cs typeface="Century" charset="0"/>
              </a:rPr>
              <a:t> </a:t>
            </a:r>
            <a:r>
              <a:rPr lang="it-IT" dirty="0" err="1">
                <a:solidFill>
                  <a:schemeClr val="bg1"/>
                </a:solidFill>
                <a:latin typeface="Century" charset="0"/>
                <a:ea typeface="Century" charset="0"/>
                <a:cs typeface="Century" charset="0"/>
              </a:rPr>
              <a:t>celebrated</a:t>
            </a:r>
            <a:r>
              <a:rPr lang="it-IT" dirty="0">
                <a:solidFill>
                  <a:schemeClr val="bg1"/>
                </a:solidFill>
                <a:latin typeface="Century" charset="0"/>
                <a:ea typeface="Century" charset="0"/>
                <a:cs typeface="Century" charset="0"/>
              </a:rPr>
              <a:t> on </a:t>
            </a:r>
            <a:r>
              <a:rPr lang="it-IT" dirty="0" err="1">
                <a:solidFill>
                  <a:schemeClr val="bg1"/>
                </a:solidFill>
                <a:latin typeface="Century" charset="0"/>
                <a:ea typeface="Century" charset="0"/>
                <a:cs typeface="Century" charset="0"/>
              </a:rPr>
              <a:t>May</a:t>
            </a:r>
            <a:r>
              <a:rPr lang="it-IT" dirty="0">
                <a:solidFill>
                  <a:schemeClr val="bg1"/>
                </a:solidFill>
                <a:latin typeface="Century" charset="0"/>
                <a:ea typeface="Century" charset="0"/>
                <a:cs typeface="Century" charset="0"/>
              </a:rPr>
              <a:t> the 13th 1786, </a:t>
            </a:r>
            <a:r>
              <a:rPr lang="it-IT" dirty="0" err="1">
                <a:solidFill>
                  <a:schemeClr val="bg1"/>
                </a:solidFill>
                <a:latin typeface="Century" charset="0"/>
                <a:ea typeface="Century" charset="0"/>
                <a:cs typeface="Century" charset="0"/>
              </a:rPr>
              <a:t>after</a:t>
            </a:r>
            <a:r>
              <a:rPr lang="it-IT" dirty="0">
                <a:solidFill>
                  <a:schemeClr val="bg1"/>
                </a:solidFill>
                <a:latin typeface="Century" charset="0"/>
                <a:ea typeface="Century" charset="0"/>
                <a:cs typeface="Century" charset="0"/>
              </a:rPr>
              <a:t> the </a:t>
            </a:r>
            <a:r>
              <a:rPr lang="it-IT" dirty="0" err="1">
                <a:solidFill>
                  <a:schemeClr val="bg1"/>
                </a:solidFill>
                <a:latin typeface="Century" charset="0"/>
                <a:ea typeface="Century" charset="0"/>
                <a:cs typeface="Century" charset="0"/>
              </a:rPr>
              <a:t>conversion</a:t>
            </a:r>
            <a:r>
              <a:rPr lang="it-IT" dirty="0">
                <a:solidFill>
                  <a:schemeClr val="bg1"/>
                </a:solidFill>
                <a:latin typeface="Century" charset="0"/>
                <a:ea typeface="Century" charset="0"/>
                <a:cs typeface="Century" charset="0"/>
              </a:rPr>
              <a:t> to a </a:t>
            </a:r>
            <a:r>
              <a:rPr lang="it-IT" dirty="0" err="1">
                <a:solidFill>
                  <a:schemeClr val="bg1"/>
                </a:solidFill>
                <a:latin typeface="Century" charset="0"/>
                <a:ea typeface="Century" charset="0"/>
                <a:cs typeface="Century" charset="0"/>
              </a:rPr>
              <a:t>royal</a:t>
            </a:r>
            <a:r>
              <a:rPr lang="it-IT" dirty="0">
                <a:solidFill>
                  <a:schemeClr val="bg1"/>
                </a:solidFill>
                <a:latin typeface="Century" charset="0"/>
                <a:ea typeface="Century" charset="0"/>
                <a:cs typeface="Century" charset="0"/>
              </a:rPr>
              <a:t> yard.</a:t>
            </a:r>
          </a:p>
        </p:txBody>
      </p:sp>
    </p:spTree>
    <p:extLst>
      <p:ext uri="{BB962C8B-B14F-4D97-AF65-F5344CB8AC3E}">
        <p14:creationId xmlns:p14="http://schemas.microsoft.com/office/powerpoint/2010/main" val="2890607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alphaModFix amt="70000"/>
            <a:extLst>
              <a:ext uri="{28A0092B-C50C-407E-A947-70E740481C1C}">
                <a14:useLocalDpi xmlns:a14="http://schemas.microsoft.com/office/drawing/2010/main" val="0"/>
              </a:ext>
            </a:extLst>
          </a:blip>
          <a:srcRect l="4944"/>
          <a:stretch/>
        </p:blipFill>
        <p:spPr>
          <a:xfrm>
            <a:off x="0" y="0"/>
            <a:ext cx="12192000" cy="6858000"/>
          </a:xfrm>
          <a:prstGeom prst="rect">
            <a:avLst/>
          </a:prstGeom>
        </p:spPr>
      </p:pic>
      <p:sp>
        <p:nvSpPr>
          <p:cNvPr id="5" name="Rettangolo 4"/>
          <p:cNvSpPr/>
          <p:nvPr/>
        </p:nvSpPr>
        <p:spPr>
          <a:xfrm>
            <a:off x="5262302" y="219759"/>
            <a:ext cx="6733309" cy="6247864"/>
          </a:xfrm>
          <a:prstGeom prst="rect">
            <a:avLst/>
          </a:prstGeom>
        </p:spPr>
        <p:txBody>
          <a:bodyPr wrap="square">
            <a:spAutoFit/>
          </a:bodyPr>
          <a:lstStyle/>
          <a:p>
            <a:pPr algn="ctr"/>
            <a:r>
              <a:rPr lang="it-IT" sz="2000" b="1" dirty="0" smtClean="0">
                <a:solidFill>
                  <a:schemeClr val="accent5">
                    <a:lumMod val="50000"/>
                  </a:schemeClr>
                </a:solidFill>
                <a:latin typeface="Century" panose="02040604050505020304" pitchFamily="18" charset="0"/>
              </a:rPr>
              <a:t>PREFAZIONE</a:t>
            </a:r>
          </a:p>
          <a:p>
            <a:pPr algn="ctr"/>
            <a:r>
              <a:rPr lang="it-IT" sz="2000" b="1" dirty="0" smtClean="0">
                <a:solidFill>
                  <a:schemeClr val="accent5">
                    <a:lumMod val="50000"/>
                  </a:schemeClr>
                </a:solidFill>
                <a:latin typeface="Century" panose="02040604050505020304" pitchFamily="18" charset="0"/>
              </a:rPr>
              <a:t>UNA NAVE PORTA CON SÉ LE IMPRONTE DI UNA COMUNITÀ</a:t>
            </a:r>
          </a:p>
          <a:p>
            <a:pPr algn="ctr"/>
            <a:r>
              <a:rPr lang="it-IT" sz="2000" dirty="0" smtClean="0">
                <a:latin typeface="Century" panose="02040604050505020304" pitchFamily="18" charset="0"/>
              </a:rPr>
              <a:t>L'Amerigo Vespucci è memorabile per l'eccezionalità e la straordinarietà del suo valore. Come il Rex di Amarcord, anche l'Amerigo Vespucci è il simbolo di un mondo. Ricordare può essere utile per la vita di oggi e per le battaglie che ci aspettano. Tratteremo l'esistenza di un'intera comunità e i legami che stringono in un unico nesso l'Amerigo Vespucci e la nostra città, Castellammare di Stabia. L'occasione del Varo è un momento di festa solenne che coinvolge gli abitanti della città, e mostra il successo di un'impresa economica e il vanto di un sapere tecnico e professionale. Raffaele Viviani, con "Padroni di barche" del 1937, scrive l'ultimo atto di un destino  che sembrava segnato dalla tragedia del periodo fascista. Rocco </a:t>
            </a:r>
            <a:r>
              <a:rPr lang="it-IT" sz="2000" dirty="0" err="1" smtClean="0">
                <a:latin typeface="Century" panose="02040604050505020304" pitchFamily="18" charset="0"/>
              </a:rPr>
              <a:t>Traisci</a:t>
            </a:r>
            <a:r>
              <a:rPr lang="it-IT" sz="2000" dirty="0" smtClean="0">
                <a:latin typeface="Century" panose="02040604050505020304" pitchFamily="18" charset="0"/>
              </a:rPr>
              <a:t> confronta il Vespucci con " il destino triste del suo gemello", il Cristoforo Colombo, che ne aveva anticipato di qualche anno la nascita. </a:t>
            </a:r>
            <a:endParaRPr lang="it-IT" sz="2000" dirty="0">
              <a:latin typeface="Century" panose="02040604050505020304" pitchFamily="18" charset="0"/>
            </a:endParaRPr>
          </a:p>
        </p:txBody>
      </p:sp>
    </p:spTree>
    <p:extLst>
      <p:ext uri="{BB962C8B-B14F-4D97-AF65-F5344CB8AC3E}">
        <p14:creationId xmlns:p14="http://schemas.microsoft.com/office/powerpoint/2010/main" val="15192346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ttangolo 4"/>
          <p:cNvSpPr/>
          <p:nvPr/>
        </p:nvSpPr>
        <p:spPr>
          <a:xfrm>
            <a:off x="0" y="0"/>
            <a:ext cx="12192000" cy="2677656"/>
          </a:xfrm>
          <a:prstGeom prst="rect">
            <a:avLst/>
          </a:prstGeom>
        </p:spPr>
        <p:txBody>
          <a:bodyPr wrap="square">
            <a:spAutoFit/>
          </a:bodyPr>
          <a:lstStyle/>
          <a:p>
            <a:pPr algn="just"/>
            <a:r>
              <a:rPr lang="it-IT" sz="2800" dirty="0">
                <a:latin typeface="Century" panose="02040604050505020304" pitchFamily="18" charset="0"/>
              </a:rPr>
              <a:t>L’arte di costruire imbarcazioni a Castellammare divenne una delle principali risorse economiche  del Mediterraneo. La scelta di far sorgere il cantiere navale a Castellammare di Stabia venne ufficializzata da</a:t>
            </a:r>
            <a:r>
              <a:rPr lang="it-IT" sz="2800" b="1" dirty="0">
                <a:latin typeface="Century" panose="02040604050505020304" pitchFamily="18" charset="0"/>
              </a:rPr>
              <a:t> Carlo di Borbone </a:t>
            </a:r>
            <a:r>
              <a:rPr lang="it-IT" sz="2800" dirty="0">
                <a:latin typeface="Century" panose="02040604050505020304" pitchFamily="18" charset="0"/>
              </a:rPr>
              <a:t>nel dicembre  del </a:t>
            </a:r>
            <a:r>
              <a:rPr lang="it-IT" sz="2800" dirty="0" smtClean="0">
                <a:latin typeface="Century" panose="02040604050505020304" pitchFamily="18" charset="0"/>
              </a:rPr>
              <a:t>1780.Ultimati i lavori di conversione </a:t>
            </a:r>
          </a:p>
          <a:p>
            <a:pPr algn="just"/>
            <a:r>
              <a:rPr lang="it-IT" sz="2800" dirty="0">
                <a:latin typeface="Century" charset="0"/>
                <a:ea typeface="Century" charset="0"/>
                <a:cs typeface="Century" charset="0"/>
              </a:rPr>
              <a:t>da cantiere mercantile a cantiere reale nel 1786, il 13 maggio ci fu il primo varo del </a:t>
            </a:r>
            <a:r>
              <a:rPr lang="it-IT" sz="2800" dirty="0" err="1" smtClean="0">
                <a:latin typeface="Century" charset="0"/>
                <a:ea typeface="Century" charset="0"/>
                <a:cs typeface="Century" charset="0"/>
              </a:rPr>
              <a:t>real</a:t>
            </a:r>
            <a:r>
              <a:rPr lang="it-IT" sz="2800" smtClean="0">
                <a:latin typeface="Century" charset="0"/>
                <a:ea typeface="Century" charset="0"/>
                <a:cs typeface="Century" charset="0"/>
              </a:rPr>
              <a:t> cantiere</a:t>
            </a:r>
            <a:r>
              <a:rPr lang="it-IT" sz="2800" dirty="0">
                <a:latin typeface="Century" charset="0"/>
                <a:ea typeface="Century" charset="0"/>
                <a:cs typeface="Century" charset="0"/>
              </a:rPr>
              <a:t>.</a:t>
            </a: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9737" y="3664586"/>
            <a:ext cx="5673578" cy="3193414"/>
          </a:xfrm>
          <a:prstGeom prst="rect">
            <a:avLst/>
          </a:prstGeom>
          <a:ln>
            <a:noFill/>
          </a:ln>
          <a:effectLst>
            <a:softEdge rad="112500"/>
          </a:effectLst>
        </p:spPr>
      </p:pic>
      <p:pic>
        <p:nvPicPr>
          <p:cNvPr id="7" name="Immagine 6"/>
          <p:cNvPicPr>
            <a:picLocks noChangeAspect="1"/>
          </p:cNvPicPr>
          <p:nvPr/>
        </p:nvPicPr>
        <p:blipFill rotWithShape="1">
          <a:blip r:embed="rId4">
            <a:extLst>
              <a:ext uri="{28A0092B-C50C-407E-A947-70E740481C1C}">
                <a14:useLocalDpi xmlns:a14="http://schemas.microsoft.com/office/drawing/2010/main" val="0"/>
              </a:ext>
            </a:extLst>
          </a:blip>
          <a:srcRect l="-2966" t="16999" r="2966" b="9104"/>
          <a:stretch/>
        </p:blipFill>
        <p:spPr>
          <a:xfrm>
            <a:off x="6444234" y="2401104"/>
            <a:ext cx="3148818" cy="33002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8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alphaModFix amt="50000"/>
            <a:graysc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Segnaposto contenuto 2"/>
          <p:cNvSpPr>
            <a:spLocks noGrp="1"/>
          </p:cNvSpPr>
          <p:nvPr>
            <p:ph sz="half" idx="1"/>
          </p:nvPr>
        </p:nvSpPr>
        <p:spPr>
          <a:xfrm>
            <a:off x="0" y="1180823"/>
            <a:ext cx="4562308" cy="1712623"/>
          </a:xfrm>
        </p:spPr>
        <p:txBody>
          <a:bodyPr>
            <a:normAutofit fontScale="92500" lnSpcReduction="10000"/>
          </a:bodyPr>
          <a:lstStyle/>
          <a:p>
            <a:pPr marL="0" indent="0" algn="ctr">
              <a:buNone/>
            </a:pPr>
            <a:r>
              <a:rPr lang="it-IT" dirty="0" smtClean="0">
                <a:latin typeface="Century" charset="0"/>
                <a:ea typeface="Century" charset="0"/>
                <a:cs typeface="Century" charset="0"/>
              </a:rPr>
              <a:t>Ancora oggi la corderia rifornisce tutti i velieri storici  italiani e produce cordame con materiali di ultima generazione.</a:t>
            </a:r>
            <a:endParaRPr lang="it-IT" dirty="0">
              <a:latin typeface="Century" charset="0"/>
              <a:ea typeface="Century" charset="0"/>
              <a:cs typeface="Century" charset="0"/>
            </a:endParaRPr>
          </a:p>
        </p:txBody>
      </p:sp>
      <p:pic>
        <p:nvPicPr>
          <p:cNvPr id="6" name="Immagine 5"/>
          <p:cNvPicPr>
            <a:picLocks noChangeAspect="1"/>
          </p:cNvPicPr>
          <p:nvPr/>
        </p:nvPicPr>
        <p:blipFill>
          <a:blip r:embed="rId3"/>
          <a:stretch>
            <a:fillRect/>
          </a:stretch>
        </p:blipFill>
        <p:spPr>
          <a:xfrm>
            <a:off x="4419266" y="1714266"/>
            <a:ext cx="3070915" cy="4101565"/>
          </a:xfrm>
          <a:prstGeom prst="rect">
            <a:avLst/>
          </a:prstGeom>
        </p:spPr>
      </p:pic>
      <p:pic>
        <p:nvPicPr>
          <p:cNvPr id="7" name="Immagine 6"/>
          <p:cNvPicPr>
            <a:picLocks noChangeAspect="1"/>
          </p:cNvPicPr>
          <p:nvPr/>
        </p:nvPicPr>
        <p:blipFill>
          <a:blip r:embed="rId4"/>
          <a:stretch>
            <a:fillRect/>
          </a:stretch>
        </p:blipFill>
        <p:spPr>
          <a:xfrm>
            <a:off x="2740727" y="3242590"/>
            <a:ext cx="2365435" cy="3155426"/>
          </a:xfrm>
          <a:prstGeom prst="rect">
            <a:avLst/>
          </a:prstGeom>
        </p:spPr>
      </p:pic>
      <p:pic>
        <p:nvPicPr>
          <p:cNvPr id="8" name="Immagine 7"/>
          <p:cNvPicPr>
            <a:picLocks noChangeAspect="1"/>
          </p:cNvPicPr>
          <p:nvPr/>
        </p:nvPicPr>
        <p:blipFill>
          <a:blip r:embed="rId5"/>
          <a:stretch>
            <a:fillRect/>
          </a:stretch>
        </p:blipFill>
        <p:spPr>
          <a:xfrm>
            <a:off x="1151960" y="4256925"/>
            <a:ext cx="1864247" cy="2482468"/>
          </a:xfrm>
          <a:prstGeom prst="rect">
            <a:avLst/>
          </a:prstGeom>
        </p:spPr>
      </p:pic>
      <p:pic>
        <p:nvPicPr>
          <p:cNvPr id="9" name="Immagine 8"/>
          <p:cNvPicPr>
            <a:picLocks noChangeAspect="1"/>
          </p:cNvPicPr>
          <p:nvPr/>
        </p:nvPicPr>
        <p:blipFill rotWithShape="1">
          <a:blip r:embed="rId6"/>
          <a:srcRect t="13184"/>
          <a:stretch/>
        </p:blipFill>
        <p:spPr>
          <a:xfrm>
            <a:off x="8893240" y="226720"/>
            <a:ext cx="3187739" cy="3689933"/>
          </a:xfrm>
          <a:prstGeom prst="rect">
            <a:avLst/>
          </a:prstGeom>
        </p:spPr>
      </p:pic>
      <p:pic>
        <p:nvPicPr>
          <p:cNvPr id="10" name="Immagine 9"/>
          <p:cNvPicPr>
            <a:picLocks noChangeAspect="1"/>
          </p:cNvPicPr>
          <p:nvPr/>
        </p:nvPicPr>
        <p:blipFill>
          <a:blip r:embed="rId7"/>
          <a:stretch>
            <a:fillRect/>
          </a:stretch>
        </p:blipFill>
        <p:spPr>
          <a:xfrm rot="16200000">
            <a:off x="8447570" y="3205156"/>
            <a:ext cx="1662583" cy="2216777"/>
          </a:xfrm>
          <a:prstGeom prst="rect">
            <a:avLst/>
          </a:prstGeom>
        </p:spPr>
      </p:pic>
      <p:cxnSp>
        <p:nvCxnSpPr>
          <p:cNvPr id="11" name="Connettore 2 10"/>
          <p:cNvCxnSpPr/>
          <p:nvPr/>
        </p:nvCxnSpPr>
        <p:spPr>
          <a:xfrm>
            <a:off x="8982275" y="5144836"/>
            <a:ext cx="1311449" cy="6973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CasellaDiTesto 11"/>
          <p:cNvSpPr txBox="1"/>
          <p:nvPr/>
        </p:nvSpPr>
        <p:spPr>
          <a:xfrm>
            <a:off x="10293724" y="5229225"/>
            <a:ext cx="1804750" cy="1569660"/>
          </a:xfrm>
          <a:prstGeom prst="rect">
            <a:avLst/>
          </a:prstGeom>
          <a:noFill/>
          <a:ln>
            <a:solidFill>
              <a:schemeClr val="tx1"/>
            </a:solidFill>
          </a:ln>
        </p:spPr>
        <p:txBody>
          <a:bodyPr wrap="square" rtlCol="0">
            <a:spAutoFit/>
          </a:bodyPr>
          <a:lstStyle/>
          <a:p>
            <a:pPr algn="ctr"/>
            <a:r>
              <a:rPr lang="it-IT" sz="1600" dirty="0" smtClean="0">
                <a:latin typeface="Century" panose="02040604050505020304" pitchFamily="18" charset="0"/>
              </a:rPr>
              <a:t>Tela proveniente dalle vele </a:t>
            </a:r>
            <a:r>
              <a:rPr lang="it-IT" sz="1600" dirty="0" err="1" smtClean="0">
                <a:latin typeface="Century" panose="02040604050505020304" pitchFamily="18" charset="0"/>
              </a:rPr>
              <a:t>granfiocco</a:t>
            </a:r>
            <a:r>
              <a:rPr lang="it-IT" sz="1600" dirty="0" smtClean="0">
                <a:latin typeface="Century" panose="02040604050505020304" pitchFamily="18" charset="0"/>
              </a:rPr>
              <a:t> e trinchettina in uso sul Vespucci dal 2009 al 2013</a:t>
            </a:r>
            <a:endParaRPr lang="it-IT" sz="1600" dirty="0">
              <a:latin typeface="Century" panose="02040604050505020304" pitchFamily="18" charset="0"/>
            </a:endParaRPr>
          </a:p>
        </p:txBody>
      </p:sp>
    </p:spTree>
    <p:extLst>
      <p:ext uri="{BB962C8B-B14F-4D97-AF65-F5344CB8AC3E}">
        <p14:creationId xmlns:p14="http://schemas.microsoft.com/office/powerpoint/2010/main" val="90984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5" name="CasellaDiTesto 4"/>
          <p:cNvSpPr txBox="1"/>
          <p:nvPr/>
        </p:nvSpPr>
        <p:spPr>
          <a:xfrm>
            <a:off x="436418" y="314480"/>
            <a:ext cx="11319164" cy="1323439"/>
          </a:xfrm>
          <a:prstGeom prst="rect">
            <a:avLst/>
          </a:prstGeom>
          <a:noFill/>
        </p:spPr>
        <p:txBody>
          <a:bodyPr wrap="square" rtlCol="0">
            <a:spAutoFit/>
          </a:bodyPr>
          <a:lstStyle/>
          <a:p>
            <a:pPr algn="ctr"/>
            <a:r>
              <a:rPr lang="it-IT" sz="2000" dirty="0" smtClean="0">
                <a:latin typeface="Century" panose="02040604050505020304" pitchFamily="18" charset="0"/>
              </a:rPr>
              <a:t>L'Amerigo Vespucci è un veliero della Marina Militare costruito come nave scuola per l'addestramento degli allievi ufficiali dei ruoli normali dell'Accademia navale. Gli fu attribuita la definizione di ”nave più bella del mondo” dall’incontro nel Mediterraneo con la portaerei statunitense USS Independence.</a:t>
            </a:r>
            <a:endParaRPr lang="it-IT" sz="2000" dirty="0">
              <a:latin typeface="Century" panose="02040604050505020304" pitchFamily="18" charset="0"/>
            </a:endParaRPr>
          </a:p>
        </p:txBody>
      </p:sp>
      <p:sp>
        <p:nvSpPr>
          <p:cNvPr id="6" name="Segnaposto testo 3"/>
          <p:cNvSpPr txBox="1">
            <a:spLocks/>
          </p:cNvSpPr>
          <p:nvPr/>
        </p:nvSpPr>
        <p:spPr>
          <a:xfrm>
            <a:off x="-38584" y="2140306"/>
            <a:ext cx="6890385" cy="414815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Wingdings" panose="05000000000000000000" pitchFamily="2" charset="2"/>
              <a:buChar char="Ø"/>
            </a:pPr>
            <a:r>
              <a:rPr lang="it-IT" sz="1800" dirty="0" smtClean="0">
                <a:latin typeface="Century" panose="02040604050505020304" pitchFamily="18" charset="0"/>
              </a:rPr>
              <a:t>Inizio costruzione: 12 maggio 1930 presso il Regio Cantiere Navale di Castellammare di Stabia (NA)</a:t>
            </a:r>
          </a:p>
          <a:p>
            <a:pPr marL="285750" indent="-285750">
              <a:buFont typeface="Wingdings" panose="05000000000000000000" pitchFamily="2" charset="2"/>
              <a:buChar char="Ø"/>
            </a:pPr>
            <a:r>
              <a:rPr lang="it-IT" sz="1800" dirty="0" smtClean="0">
                <a:latin typeface="Century" panose="02040604050505020304" pitchFamily="18" charset="0"/>
              </a:rPr>
              <a:t>Preparazione:416 giorni </a:t>
            </a:r>
          </a:p>
          <a:p>
            <a:pPr marL="285750" indent="-285750">
              <a:buFont typeface="Wingdings" panose="05000000000000000000" pitchFamily="2" charset="2"/>
              <a:buChar char="Ø"/>
            </a:pPr>
            <a:r>
              <a:rPr lang="it-IT" sz="1800" dirty="0" smtClean="0">
                <a:latin typeface="Century" panose="02040604050505020304" pitchFamily="18" charset="0"/>
              </a:rPr>
              <a:t>Il progetto fu opera del Tenente Colonnello Francesco </a:t>
            </a:r>
            <a:r>
              <a:rPr lang="it-IT" sz="1800" dirty="0" err="1" smtClean="0">
                <a:latin typeface="Century" panose="02040604050505020304" pitchFamily="18" charset="0"/>
              </a:rPr>
              <a:t>Rotundi,che</a:t>
            </a:r>
            <a:r>
              <a:rPr lang="it-IT" sz="1800" dirty="0" smtClean="0">
                <a:latin typeface="Century" panose="02040604050505020304" pitchFamily="18" charset="0"/>
              </a:rPr>
              <a:t> aveva già progettato la nave gemella </a:t>
            </a:r>
            <a:r>
              <a:rPr lang="it-IT" sz="1800" u="sng" dirty="0" smtClean="0">
                <a:latin typeface="Century" panose="02040604050505020304" pitchFamily="18" charset="0"/>
              </a:rPr>
              <a:t>Cristoforo Colombo</a:t>
            </a:r>
            <a:r>
              <a:rPr lang="it-IT" sz="1800" dirty="0" smtClean="0">
                <a:latin typeface="Century" panose="02040604050505020304" pitchFamily="18" charset="0"/>
              </a:rPr>
              <a:t>, infatti fu la sua bella copia e i loro nomi derivano da due grandi </a:t>
            </a:r>
            <a:r>
              <a:rPr lang="it-IT" sz="1800" dirty="0" err="1" smtClean="0">
                <a:latin typeface="Century" panose="02040604050505020304" pitchFamily="18" charset="0"/>
              </a:rPr>
              <a:t>esploratori,ma</a:t>
            </a:r>
            <a:r>
              <a:rPr lang="it-IT" sz="1800" dirty="0" smtClean="0">
                <a:latin typeface="Century" panose="02040604050505020304" pitchFamily="18" charset="0"/>
              </a:rPr>
              <a:t> non ebbero gli stessi destini.</a:t>
            </a:r>
          </a:p>
        </p:txBody>
      </p:sp>
      <p:pic>
        <p:nvPicPr>
          <p:cNvPr id="7" name="Immagine 6"/>
          <p:cNvPicPr>
            <a:picLocks noChangeAspect="1"/>
          </p:cNvPicPr>
          <p:nvPr/>
        </p:nvPicPr>
        <p:blipFill>
          <a:blip r:embed="rId3"/>
          <a:stretch>
            <a:fillRect/>
          </a:stretch>
        </p:blipFill>
        <p:spPr>
          <a:xfrm>
            <a:off x="8445493" y="1754326"/>
            <a:ext cx="3561408" cy="4534136"/>
          </a:xfrm>
          <a:prstGeom prst="rect">
            <a:avLst/>
          </a:prstGeom>
          <a:ln>
            <a:noFill/>
          </a:ln>
          <a:effectLst>
            <a:softEdge rad="112500"/>
          </a:effectLst>
        </p:spPr>
      </p:pic>
      <p:pic>
        <p:nvPicPr>
          <p:cNvPr id="8" name="Segnaposto contenuto 4"/>
          <p:cNvPicPr>
            <a:picLocks noChangeAspect="1"/>
          </p:cNvPicPr>
          <p:nvPr/>
        </p:nvPicPr>
        <p:blipFill>
          <a:blip r:embed="rId4"/>
          <a:stretch>
            <a:fillRect/>
          </a:stretch>
        </p:blipFill>
        <p:spPr>
          <a:xfrm>
            <a:off x="7036900" y="3310580"/>
            <a:ext cx="2446988" cy="3262651"/>
          </a:xfrm>
          <a:prstGeom prst="rect">
            <a:avLst/>
          </a:prstGeom>
          <a:ln>
            <a:noFill/>
          </a:ln>
          <a:effectLst>
            <a:outerShdw blurRad="292100" dist="139700" dir="2700000" algn="tl" rotWithShape="0">
              <a:srgbClr val="333333">
                <a:alpha val="65000"/>
              </a:srgbClr>
            </a:outerShdw>
          </a:effectLst>
        </p:spPr>
      </p:pic>
      <p:pic>
        <p:nvPicPr>
          <p:cNvPr id="9" name="Immagine 8"/>
          <p:cNvPicPr>
            <a:picLocks noChangeAspect="1"/>
          </p:cNvPicPr>
          <p:nvPr/>
        </p:nvPicPr>
        <p:blipFill>
          <a:blip r:embed="rId5">
            <a:extLst>
              <a:ext uri="{BEBA8EAE-BF5A-486C-A8C5-ECC9F3942E4B}">
                <a14:imgProps xmlns:a14="http://schemas.microsoft.com/office/drawing/2010/main">
                  <a14:imgLayer r:embed="rId6">
                    <a14:imgEffect>
                      <a14:artisticPencilSketch/>
                    </a14:imgEffect>
                  </a14:imgLayer>
                </a14:imgProps>
              </a:ext>
            </a:extLst>
          </a:blip>
          <a:stretch>
            <a:fillRect/>
          </a:stretch>
        </p:blipFill>
        <p:spPr>
          <a:xfrm>
            <a:off x="2066420" y="4178864"/>
            <a:ext cx="1960789" cy="2497555"/>
          </a:xfrm>
          <a:prstGeom prst="rect">
            <a:avLst/>
          </a:prstGeom>
        </p:spPr>
      </p:pic>
    </p:spTree>
    <p:extLst>
      <p:ext uri="{BB962C8B-B14F-4D97-AF65-F5344CB8AC3E}">
        <p14:creationId xmlns:p14="http://schemas.microsoft.com/office/powerpoint/2010/main" val="2120002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4700"/>
                    </a14:imgEffect>
                    <a14:imgEffect>
                      <a14:saturation sat="33000"/>
                    </a14:imgEffect>
                    <a14:imgEffect>
                      <a14:brightnessContrast bright="-37000"/>
                    </a14:imgEffect>
                  </a14:imgLayer>
                </a14:imgProps>
              </a:ext>
              <a:ext uri="{28A0092B-C50C-407E-A947-70E740481C1C}">
                <a14:useLocalDpi xmlns:a14="http://schemas.microsoft.com/office/drawing/2010/main" val="0"/>
              </a:ext>
            </a:extLst>
          </a:blip>
          <a:stretch>
            <a:fillRect/>
          </a:stretch>
        </p:blipFill>
        <p:spPr>
          <a:xfrm>
            <a:off x="0" y="0"/>
            <a:ext cx="12192000" cy="6858001"/>
          </a:xfrm>
          <a:prstGeom prst="rect">
            <a:avLst/>
          </a:prstGeom>
          <a:solidFill>
            <a:schemeClr val="bg2"/>
          </a:solidFill>
        </p:spPr>
      </p:pic>
      <p:sp>
        <p:nvSpPr>
          <p:cNvPr id="5" name="Rettangolo 4"/>
          <p:cNvSpPr/>
          <p:nvPr/>
        </p:nvSpPr>
        <p:spPr>
          <a:xfrm>
            <a:off x="0" y="3416320"/>
            <a:ext cx="12192000" cy="3416320"/>
          </a:xfrm>
          <a:prstGeom prst="rect">
            <a:avLst/>
          </a:prstGeom>
        </p:spPr>
        <p:txBody>
          <a:bodyPr wrap="square">
            <a:spAutoFit/>
          </a:bodyPr>
          <a:lstStyle/>
          <a:p>
            <a:pPr algn="ctr"/>
            <a:r>
              <a:rPr lang="it-IT" b="1" dirty="0" smtClean="0">
                <a:solidFill>
                  <a:srgbClr val="00B2F4"/>
                </a:solidFill>
                <a:latin typeface="Century" panose="02040604050505020304" pitchFamily="18" charset="0"/>
              </a:rPr>
              <a:t>IL BATTESIMO</a:t>
            </a:r>
          </a:p>
          <a:p>
            <a:pPr algn="ctr"/>
            <a:r>
              <a:rPr lang="it-IT" dirty="0">
                <a:solidFill>
                  <a:srgbClr val="00B2F4"/>
                </a:solidFill>
                <a:latin typeface="Century" panose="02040604050505020304" pitchFamily="18" charset="0"/>
              </a:rPr>
              <a:t>S</a:t>
            </a:r>
            <a:r>
              <a:rPr lang="it-IT" dirty="0" smtClean="0">
                <a:solidFill>
                  <a:srgbClr val="00B2F4"/>
                </a:solidFill>
                <a:latin typeface="Century" panose="02040604050505020304" pitchFamily="18" charset="0"/>
              </a:rPr>
              <a:t>i </a:t>
            </a:r>
            <a:r>
              <a:rPr lang="it-IT" dirty="0">
                <a:solidFill>
                  <a:srgbClr val="00B2F4"/>
                </a:solidFill>
                <a:latin typeface="Century" panose="02040604050505020304" pitchFamily="18" charset="0"/>
              </a:rPr>
              <a:t>svolse con la rottura di una bottiglia sul retro della nave per mano della madrina  Elena Cerio  portando con sé la sua benedizione. Il primo colpo non fu fortunato , ma </a:t>
            </a:r>
            <a:r>
              <a:rPr lang="it-IT" dirty="0" smtClean="0">
                <a:solidFill>
                  <a:srgbClr val="00B2F4"/>
                </a:solidFill>
                <a:latin typeface="Century" panose="02040604050505020304" pitchFamily="18" charset="0"/>
              </a:rPr>
              <a:t>al secondo </a:t>
            </a:r>
            <a:r>
              <a:rPr lang="it-IT" dirty="0">
                <a:solidFill>
                  <a:srgbClr val="00B2F4"/>
                </a:solidFill>
                <a:latin typeface="Century" panose="02040604050505020304" pitchFamily="18" charset="0"/>
              </a:rPr>
              <a:t>tentativo la bottiglia centrò il fianco del veliero e andò in frantumi. Dopo i discorsi di Odoardo Giannelli, il colonello che accompagnò la madrina, e di John Edward </a:t>
            </a:r>
            <a:r>
              <a:rPr lang="it-IT" dirty="0" err="1">
                <a:solidFill>
                  <a:srgbClr val="00B2F4"/>
                </a:solidFill>
                <a:latin typeface="Century" panose="02040604050505020304" pitchFamily="18" charset="0"/>
              </a:rPr>
              <a:t>Acton</a:t>
            </a:r>
            <a:r>
              <a:rPr lang="it-IT" dirty="0">
                <a:solidFill>
                  <a:srgbClr val="00B2F4"/>
                </a:solidFill>
                <a:latin typeface="Century" panose="02040604050505020304" pitchFamily="18" charset="0"/>
              </a:rPr>
              <a:t>, il comandante del Vespucci, il veliero salpò per la prima volta il 22 febbraio 1931, che divenne un giorno di festa. Nello stesso mese della cerimonia tricolore di Castellammare di Stabia, il comandante del cantiere militare Oscar Cerio ricevette da Giuseppe </a:t>
            </a:r>
            <a:r>
              <a:rPr lang="it-IT" dirty="0" err="1">
                <a:solidFill>
                  <a:srgbClr val="00B2F4"/>
                </a:solidFill>
                <a:latin typeface="Century" panose="02040604050505020304" pitchFamily="18" charset="0"/>
              </a:rPr>
              <a:t>Sirianni</a:t>
            </a:r>
            <a:r>
              <a:rPr lang="it-IT" dirty="0">
                <a:solidFill>
                  <a:srgbClr val="00B2F4"/>
                </a:solidFill>
                <a:latin typeface="Century" panose="02040604050505020304" pitchFamily="18" charset="0"/>
              </a:rPr>
              <a:t> una lettera riservata; un disperato tentativo di mettere in evidenza le speranze di un cantiere navale dalla storia gloriosa. Questa notizia però non </a:t>
            </a:r>
            <a:r>
              <a:rPr lang="it-IT" dirty="0" smtClean="0">
                <a:solidFill>
                  <a:srgbClr val="00B2F4"/>
                </a:solidFill>
                <a:latin typeface="Century" panose="02040604050505020304" pitchFamily="18" charset="0"/>
              </a:rPr>
              <a:t>soddisfece Mussolini </a:t>
            </a:r>
            <a:r>
              <a:rPr lang="it-IT" dirty="0">
                <a:solidFill>
                  <a:srgbClr val="00B2F4"/>
                </a:solidFill>
                <a:latin typeface="Century" panose="02040604050505020304" pitchFamily="18" charset="0"/>
              </a:rPr>
              <a:t>che non spese </a:t>
            </a:r>
            <a:r>
              <a:rPr lang="it-IT" dirty="0" smtClean="0">
                <a:solidFill>
                  <a:srgbClr val="00B2F4"/>
                </a:solidFill>
                <a:latin typeface="Century" panose="02040604050505020304" pitchFamily="18" charset="0"/>
              </a:rPr>
              <a:t>alcuna </a:t>
            </a:r>
            <a:r>
              <a:rPr lang="it-IT" dirty="0">
                <a:solidFill>
                  <a:srgbClr val="00B2F4"/>
                </a:solidFill>
                <a:latin typeface="Century" panose="02040604050505020304" pitchFamily="18" charset="0"/>
              </a:rPr>
              <a:t>parola sul cantiere di Castellammare di Stabia. Nel mentre il Vespucci e il Colombo tornarono a casa. </a:t>
            </a:r>
            <a:r>
              <a:rPr lang="it-IT" dirty="0" smtClean="0">
                <a:solidFill>
                  <a:srgbClr val="00B2F4"/>
                </a:solidFill>
                <a:latin typeface="Century" panose="02040604050505020304" pitchFamily="18" charset="0"/>
              </a:rPr>
              <a:t>Fu a causa di Benito Mussolini che </a:t>
            </a:r>
            <a:r>
              <a:rPr lang="it-IT" dirty="0">
                <a:solidFill>
                  <a:srgbClr val="00B2F4"/>
                </a:solidFill>
                <a:latin typeface="Century" panose="02040604050505020304" pitchFamily="18" charset="0"/>
              </a:rPr>
              <a:t>il cantiere venne privatizzato. Molte persone cercarono di </a:t>
            </a:r>
            <a:r>
              <a:rPr lang="it-IT" dirty="0" smtClean="0">
                <a:solidFill>
                  <a:srgbClr val="00B2F4"/>
                </a:solidFill>
                <a:latin typeface="Century" panose="02040604050505020304" pitchFamily="18" charset="0"/>
              </a:rPr>
              <a:t>salvarlo, </a:t>
            </a:r>
            <a:r>
              <a:rPr lang="it-IT" dirty="0">
                <a:solidFill>
                  <a:srgbClr val="00B2F4"/>
                </a:solidFill>
                <a:latin typeface="Century" panose="02040604050505020304" pitchFamily="18" charset="0"/>
              </a:rPr>
              <a:t>ma il fascismo riuscì comunque a respingerle. L'Italia assecondò  il movimento fascista e corse verso la vergogna della legge razziale, mentre il Vespucci e il Colombo corsero verso l'orizzonte.</a:t>
            </a:r>
          </a:p>
        </p:txBody>
      </p:sp>
      <p:sp>
        <p:nvSpPr>
          <p:cNvPr id="2" name="Rettangolo 1"/>
          <p:cNvSpPr/>
          <p:nvPr/>
        </p:nvSpPr>
        <p:spPr>
          <a:xfrm>
            <a:off x="0" y="3416320"/>
            <a:ext cx="12192000" cy="369332"/>
          </a:xfrm>
          <a:prstGeom prst="rect">
            <a:avLst/>
          </a:prstGeom>
        </p:spPr>
        <p:txBody>
          <a:bodyPr wrap="square">
            <a:spAutoFit/>
          </a:bodyPr>
          <a:lstStyle/>
          <a:p>
            <a:pPr algn="ctr"/>
            <a:r>
              <a:rPr lang="it-IT" dirty="0" smtClean="0">
                <a:solidFill>
                  <a:srgbClr val="00B2F4"/>
                </a:solidFill>
                <a:latin typeface="Century" panose="02040604050505020304" pitchFamily="18" charset="0"/>
              </a:rPr>
              <a:t>.</a:t>
            </a:r>
            <a:endParaRPr lang="it-IT" dirty="0">
              <a:solidFill>
                <a:srgbClr val="00B2F4"/>
              </a:solidFill>
              <a:latin typeface="Century" panose="02040604050505020304" pitchFamily="18" charset="0"/>
            </a:endParaRPr>
          </a:p>
        </p:txBody>
      </p:sp>
      <p:sp>
        <p:nvSpPr>
          <p:cNvPr id="3" name="Rettangolo 2"/>
          <p:cNvSpPr/>
          <p:nvPr/>
        </p:nvSpPr>
        <p:spPr>
          <a:xfrm>
            <a:off x="0" y="3416320"/>
            <a:ext cx="12192000" cy="3416320"/>
          </a:xfrm>
          <a:prstGeom prst="rect">
            <a:avLst/>
          </a:prstGeom>
        </p:spPr>
        <p:txBody>
          <a:bodyPr wrap="square">
            <a:spAutoFit/>
          </a:bodyPr>
          <a:lstStyle/>
          <a:p>
            <a:pPr algn="ctr"/>
            <a:r>
              <a:rPr lang="it-IT" b="1" dirty="0">
                <a:solidFill>
                  <a:srgbClr val="88E8F3"/>
                </a:solidFill>
                <a:latin typeface="Century" panose="02040604050505020304" pitchFamily="18" charset="0"/>
              </a:rPr>
              <a:t>IL BATTESIMO</a:t>
            </a:r>
          </a:p>
          <a:p>
            <a:pPr algn="ctr"/>
            <a:r>
              <a:rPr lang="it-IT" dirty="0">
                <a:solidFill>
                  <a:srgbClr val="88E8F3"/>
                </a:solidFill>
                <a:latin typeface="Century" panose="02040604050505020304" pitchFamily="18" charset="0"/>
              </a:rPr>
              <a:t>Si svolse con la rottura di una bottiglia sul retro della nave per mano della madrina  Elena Cerio  portando con sé la sua benedizione. Il primo colpo non fu fortunato , ma al secondo tentativo la bottiglia centrò il fianco del veliero e andò in frantumi. Dopo i discorsi di Odoardo Giannelli, il colonello che accompagnò la madrina, e di John Edward </a:t>
            </a:r>
            <a:r>
              <a:rPr lang="it-IT" dirty="0" err="1">
                <a:solidFill>
                  <a:srgbClr val="88E8F3"/>
                </a:solidFill>
                <a:latin typeface="Century" panose="02040604050505020304" pitchFamily="18" charset="0"/>
              </a:rPr>
              <a:t>Acton</a:t>
            </a:r>
            <a:r>
              <a:rPr lang="it-IT" dirty="0">
                <a:solidFill>
                  <a:srgbClr val="88E8F3"/>
                </a:solidFill>
                <a:latin typeface="Century" panose="02040604050505020304" pitchFamily="18" charset="0"/>
              </a:rPr>
              <a:t>, il comandante del Vespucci, il veliero salpò per la prima volta il 22 febbraio 1931, che divenne un giorno di festa. Nello stesso mese della cerimonia tricolore di Castellammare di Stabia, il comandante del cantiere militare Oscar Cerio ricevette da Giuseppe </a:t>
            </a:r>
            <a:r>
              <a:rPr lang="it-IT" dirty="0" err="1">
                <a:solidFill>
                  <a:srgbClr val="88E8F3"/>
                </a:solidFill>
                <a:latin typeface="Century" panose="02040604050505020304" pitchFamily="18" charset="0"/>
              </a:rPr>
              <a:t>Sirianni</a:t>
            </a:r>
            <a:r>
              <a:rPr lang="it-IT" dirty="0">
                <a:solidFill>
                  <a:srgbClr val="88E8F3"/>
                </a:solidFill>
                <a:latin typeface="Century" panose="02040604050505020304" pitchFamily="18" charset="0"/>
              </a:rPr>
              <a:t> una lettera riservata; un disperato tentativo di mettere in evidenza le speranze di un cantiere navale dalla storia gloriosa. Questa notizia però non </a:t>
            </a:r>
            <a:r>
              <a:rPr lang="it-IT" dirty="0" smtClean="0">
                <a:solidFill>
                  <a:srgbClr val="88E8F3"/>
                </a:solidFill>
                <a:latin typeface="Century" panose="02040604050505020304" pitchFamily="18" charset="0"/>
              </a:rPr>
              <a:t>soddisfece </a:t>
            </a:r>
            <a:r>
              <a:rPr lang="it-IT" dirty="0">
                <a:solidFill>
                  <a:srgbClr val="88E8F3"/>
                </a:solidFill>
                <a:latin typeface="Century" panose="02040604050505020304" pitchFamily="18" charset="0"/>
              </a:rPr>
              <a:t>Mussolini che non spese alcuna parola sul cantiere di Castellammare di Stabia. Nel mentre il Vespucci e il Colombo tornarono a casa. Fu a causa di Benito Mussolini che il cantiere venne privatizzato. Molte persone cercarono di </a:t>
            </a:r>
            <a:r>
              <a:rPr lang="it-IT" dirty="0" smtClean="0">
                <a:solidFill>
                  <a:srgbClr val="88E8F3"/>
                </a:solidFill>
                <a:latin typeface="Century" panose="02040604050505020304" pitchFamily="18" charset="0"/>
              </a:rPr>
              <a:t>salvarlo, </a:t>
            </a:r>
            <a:r>
              <a:rPr lang="it-IT" dirty="0">
                <a:solidFill>
                  <a:srgbClr val="88E8F3"/>
                </a:solidFill>
                <a:latin typeface="Century" panose="02040604050505020304" pitchFamily="18" charset="0"/>
              </a:rPr>
              <a:t>ma il fascismo riuscì comunque a respingerle. L'Italia assecondò  il movimento fascista e corse verso la vergogna della legge razziale, mentre il Vespucci e il Colombo corsero verso l'orizzonte.</a:t>
            </a:r>
          </a:p>
        </p:txBody>
      </p:sp>
    </p:spTree>
    <p:extLst>
      <p:ext uri="{BB962C8B-B14F-4D97-AF65-F5344CB8AC3E}">
        <p14:creationId xmlns:p14="http://schemas.microsoft.com/office/powerpoint/2010/main" val="17004866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517</TotalTime>
  <Words>1374</Words>
  <Application>Microsoft Macintosh PowerPoint</Application>
  <PresentationFormat>Widescreen</PresentationFormat>
  <Paragraphs>29</Paragraphs>
  <Slides>15</Slides>
  <Notes>0</Notes>
  <HiddenSlides>0</HiddenSlides>
  <MMClips>2</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15</vt:i4>
      </vt:variant>
    </vt:vector>
  </HeadingPairs>
  <TitlesOfParts>
    <vt:vector size="22" baseType="lpstr">
      <vt:lpstr>Calibri</vt:lpstr>
      <vt:lpstr>Calibri Light</vt:lpstr>
      <vt:lpstr>Century</vt:lpstr>
      <vt:lpstr>Papyrus</vt:lpstr>
      <vt:lpstr>Wingdings</vt:lpstr>
      <vt:lpstr>Arial</vt:lpstr>
      <vt:lpstr>Tema di Office</vt:lpstr>
      <vt:lpstr>Presentazione di PowerPoint</vt:lpstr>
      <vt:lpstr>Presentazione di PowerPoint</vt:lpstr>
      <vt:lpstr>          </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Amerigo Vespucci: una leggenda nata a Castellammare</dc:title>
  <dc:creator>Utente</dc:creator>
  <cp:lastModifiedBy>Utente di Microsoft Office</cp:lastModifiedBy>
  <cp:revision>216</cp:revision>
  <dcterms:created xsi:type="dcterms:W3CDTF">2021-11-24T09:54:46Z</dcterms:created>
  <dcterms:modified xsi:type="dcterms:W3CDTF">2022-02-22T15:56:48Z</dcterms:modified>
</cp:coreProperties>
</file>